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6" r:id="rId3"/>
    <p:sldId id="288" r:id="rId4"/>
    <p:sldId id="258" r:id="rId5"/>
    <p:sldId id="259" r:id="rId6"/>
    <p:sldId id="257" r:id="rId7"/>
    <p:sldId id="289" r:id="rId8"/>
    <p:sldId id="286" r:id="rId9"/>
    <p:sldId id="281" r:id="rId10"/>
    <p:sldId id="290" r:id="rId11"/>
    <p:sldId id="278" r:id="rId12"/>
    <p:sldId id="291" r:id="rId13"/>
    <p:sldId id="292" r:id="rId14"/>
    <p:sldId id="285" r:id="rId15"/>
    <p:sldId id="284" r:id="rId16"/>
    <p:sldId id="261" r:id="rId17"/>
    <p:sldId id="287" r:id="rId18"/>
    <p:sldId id="279" r:id="rId19"/>
    <p:sldId id="27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4193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794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0039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48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4370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8805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808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321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2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1292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207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1D8BD707-D9CF-40AE-B4C6-C98DA3205C09}" type="datetimeFigureOut">
              <a:rPr lang="en-US" smtClean="0"/>
              <a:pPr/>
              <a:t>1/8/2005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33BE2-382D-454A-B1FE-055EA87BCED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1/8/2005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D14FC-474B-4DA2-A598-DA50B09385A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116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09800" y="120759"/>
            <a:ext cx="6858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ივანე ჯავახიშვილის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სახელობის თბილისის 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სახელმწიფო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უნივერსიტეტი</a:t>
            </a:r>
          </a:p>
          <a:p>
            <a:pPr algn="ctr"/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 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ზუსტ და საბუნებისმეტყველო მეცნიერებათა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ფაკულტეტის 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VIII </a:t>
            </a:r>
            <a:r>
              <a:rPr lang="ka-GE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სემესტრის </a:t>
            </a: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სტუდენტი </a:t>
            </a:r>
            <a:b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</a:br>
            <a:r>
              <a:rPr lang="ka-G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lfaen" pitchFamily="18" charset="0"/>
              </a:rPr>
              <a:t>ლია ბეჟიტაშვილი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1290\AppData\Local\Temp\Rar$DRa0.839\TSU_log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2292873" cy="190500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371600" y="2850006"/>
            <a:ext cx="6858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sz="2000" b="1" dirty="0" smtClean="0">
                <a:solidFill>
                  <a:srgbClr val="FF0000"/>
                </a:solidFill>
              </a:rPr>
              <a:t>ფლავანონის ენანტიომერების </a:t>
            </a:r>
            <a:r>
              <a:rPr lang="ka-GE" sz="2000" b="1" dirty="0">
                <a:solidFill>
                  <a:srgbClr val="FF0000"/>
                </a:solidFill>
              </a:rPr>
              <a:t>დაყოფა, მაღალეფექტურ სითხურ ქრომატოგრაფიაში, ახალი, კორშელის ტიპის სილიკაგელის ბაზაზე მომზადებული პოლისაქარიდული ქირალური სტაციონალური </a:t>
            </a:r>
            <a:r>
              <a:rPr lang="ka-GE" sz="2000" b="1" dirty="0" smtClean="0">
                <a:solidFill>
                  <a:srgbClr val="FF0000"/>
                </a:solidFill>
              </a:rPr>
              <a:t>ფაზების </a:t>
            </a:r>
            <a:r>
              <a:rPr lang="ka-GE" sz="2000" b="1" dirty="0">
                <a:solidFill>
                  <a:srgbClr val="FF0000"/>
                </a:solidFill>
              </a:rPr>
              <a:t>გამოყენებით 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0038" y="5105400"/>
            <a:ext cx="1904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ხელმძღვანელი:  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810000" y="5105863"/>
            <a:ext cx="518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ქიმიის </a:t>
            </a:r>
            <a:r>
              <a:rPr lang="ka-GE" dirty="0"/>
              <a:t>მეცნიერებათა დოქტორი, </a:t>
            </a:r>
            <a:r>
              <a:rPr lang="ka-GE" dirty="0" smtClean="0"/>
              <a:t>პროფესორი</a:t>
            </a:r>
            <a:r>
              <a:rPr lang="ka-GE" dirty="0"/>
              <a:t>, საქართველოს </a:t>
            </a:r>
            <a:r>
              <a:rPr lang="ka-GE" dirty="0" smtClean="0"/>
              <a:t>მეცნიერებათა </a:t>
            </a:r>
            <a:r>
              <a:rPr lang="ka-GE" dirty="0"/>
              <a:t>ეროვნული აკადემიის აკადემიკოსი </a:t>
            </a:r>
            <a:r>
              <a:rPr lang="ka-GE" b="1" dirty="0" smtClean="0"/>
              <a:t>ბეჟან ჟანკვეტაძე</a:t>
            </a:r>
            <a:endParaRPr lang="en-US" b="1" dirty="0"/>
          </a:p>
        </p:txBody>
      </p:sp>
      <p:sp>
        <p:nvSpPr>
          <p:cNvPr id="4" name="TextBox 3"/>
          <p:cNvSpPr txBox="1"/>
          <p:nvPr/>
        </p:nvSpPr>
        <p:spPr>
          <a:xfrm>
            <a:off x="2406084" y="2110879"/>
            <a:ext cx="48699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საბაკალავრო ნაშრომი თემაზე: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5029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887599"/>
            <a:ext cx="70866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43000" y="5704077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</a:rPr>
              <a:t>ნოქსის განტოლება</a:t>
            </a:r>
            <a:r>
              <a:rPr lang="en-US" sz="2000" b="1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: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-699"/>
            <a:ext cx="776244" cy="658631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76600" y="5600820"/>
            <a:ext cx="3720721" cy="9144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2800" b="1" dirty="0" smtClean="0">
                <a:solidFill>
                  <a:prstClr val="black"/>
                </a:solidFill>
              </a:rPr>
              <a:t>H=Au</a:t>
            </a:r>
            <a:r>
              <a:rPr lang="en-US" sz="2800" b="1" baseline="30000" dirty="0" smtClean="0">
                <a:solidFill>
                  <a:prstClr val="black"/>
                </a:solidFill>
              </a:rPr>
              <a:t>1/3</a:t>
            </a:r>
            <a:r>
              <a:rPr lang="en-US" sz="2800" b="1" dirty="0" smtClean="0">
                <a:solidFill>
                  <a:prstClr val="black"/>
                </a:solidFill>
              </a:rPr>
              <a:t>+B/</a:t>
            </a:r>
            <a:r>
              <a:rPr lang="en-US" sz="2800" b="1" dirty="0" err="1" smtClean="0">
                <a:solidFill>
                  <a:prstClr val="black"/>
                </a:solidFill>
              </a:rPr>
              <a:t>u+Cu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228600"/>
            <a:ext cx="670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ვან-დეემტერის მრუდის ტრადიციული სახე: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624894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1981200"/>
            <a:ext cx="5867400" cy="40385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ვან-დეემტერის ექსპერიმენტული მრუდი:</a:t>
            </a:r>
            <a:r>
              <a:rPr lang="ka-GE" dirty="0" smtClean="0"/>
              <a:t> </a:t>
            </a:r>
            <a:br>
              <a:rPr lang="ka-GE" dirty="0" smtClean="0"/>
            </a:br>
            <a:r>
              <a:rPr lang="ka-GE" dirty="0" smtClean="0"/>
              <a:t>სვეტი: </a:t>
            </a:r>
            <a:r>
              <a:rPr lang="en-US" b="1" dirty="0" smtClean="0">
                <a:latin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</a:rPr>
              <a:t>%  SP-1  CS  3.6u </a:t>
            </a:r>
            <a:r>
              <a:rPr lang="en-US" b="1" dirty="0" smtClean="0">
                <a:latin typeface="Calibri" panose="020F0502020204030204" pitchFamily="34" charset="0"/>
              </a:rPr>
              <a:t>600 </a:t>
            </a:r>
            <a:r>
              <a:rPr lang="en-US" b="1" dirty="0">
                <a:latin typeface="Calibri" panose="020F0502020204030204" pitchFamily="34" charset="0"/>
              </a:rPr>
              <a:t>A  100x4.6</a:t>
            </a:r>
            <a:r>
              <a:rPr lang="ka-GE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137" y="73643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ელუენტი: </a:t>
            </a:r>
            <a:r>
              <a:rPr lang="en-US" b="1" dirty="0" smtClean="0">
                <a:latin typeface="Calibri" panose="020F0502020204030204" pitchFamily="34" charset="0"/>
              </a:rPr>
              <a:t>HEX/IPA  95/5</a:t>
            </a:r>
            <a:r>
              <a:rPr lang="ka-GE" b="1" dirty="0" smtClean="0"/>
              <a:t>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1343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5 Hz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769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2057400"/>
            <a:ext cx="6934200" cy="4038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228600"/>
            <a:ext cx="822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>
                <a:solidFill>
                  <a:srgbClr val="FF0000"/>
                </a:solidFill>
              </a:rPr>
              <a:t>ვან-დეემტერის ექსპერიმენტული მრუდი:</a:t>
            </a:r>
            <a:r>
              <a:rPr lang="ka-GE" dirty="0" smtClean="0"/>
              <a:t> </a:t>
            </a:r>
            <a:br>
              <a:rPr lang="ka-GE" dirty="0" smtClean="0"/>
            </a:br>
            <a:r>
              <a:rPr lang="ka-GE" dirty="0" smtClean="0"/>
              <a:t>სვეტი: </a:t>
            </a:r>
            <a:r>
              <a:rPr lang="en-US" b="1" dirty="0" smtClean="0">
                <a:latin typeface="Calibri" panose="020F0502020204030204" pitchFamily="34" charset="0"/>
              </a:rPr>
              <a:t>2</a:t>
            </a:r>
            <a:r>
              <a:rPr lang="en-US" b="1" dirty="0">
                <a:latin typeface="Calibri" panose="020F0502020204030204" pitchFamily="34" charset="0"/>
              </a:rPr>
              <a:t>%  SP-1  CS  3.6u </a:t>
            </a:r>
            <a:r>
              <a:rPr lang="en-US" b="1" dirty="0" smtClean="0">
                <a:latin typeface="Calibri" panose="020F0502020204030204" pitchFamily="34" charset="0"/>
              </a:rPr>
              <a:t>600 </a:t>
            </a:r>
            <a:r>
              <a:rPr lang="en-US" b="1" dirty="0">
                <a:latin typeface="Calibri" panose="020F0502020204030204" pitchFamily="34" charset="0"/>
              </a:rPr>
              <a:t>A  100x4.6</a:t>
            </a:r>
            <a:r>
              <a:rPr lang="ka-GE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4137" y="736432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ელუენტი: </a:t>
            </a:r>
            <a:r>
              <a:rPr lang="en-US" b="1" dirty="0" smtClean="0">
                <a:latin typeface="Calibri" panose="020F0502020204030204" pitchFamily="34" charset="0"/>
              </a:rPr>
              <a:t>HEX/IPA  95/5</a:t>
            </a:r>
            <a:r>
              <a:rPr lang="ka-GE" b="1" dirty="0" smtClean="0"/>
              <a:t> 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013431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>
                <a:latin typeface="Calibri" panose="020F0502020204030204" pitchFamily="34" charset="0"/>
              </a:rPr>
              <a:t>80</a:t>
            </a:r>
            <a:r>
              <a:rPr lang="en-US" b="1" dirty="0" smtClean="0">
                <a:latin typeface="Calibri" panose="020F0502020204030204" pitchFamily="34" charset="0"/>
              </a:rPr>
              <a:t> Hz</a:t>
            </a:r>
            <a:endParaRPr lang="en-US" b="1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588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39" y="18636"/>
            <a:ext cx="776244" cy="65863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68921" y="1306884"/>
            <a:ext cx="77866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სვეტის სიგრძე -10 სმ,    მოძრავი ფაზა</a:t>
            </a:r>
            <a:r>
              <a:rPr lang="en-US" dirty="0" smtClean="0"/>
              <a:t>: HEX/IPA 98/2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8818" y="1838888"/>
            <a:ext cx="28087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t</a:t>
            </a:r>
            <a:r>
              <a:rPr lang="en-US" sz="1100" b="1" dirty="0">
                <a:solidFill>
                  <a:prstClr val="black"/>
                </a:solidFill>
              </a:rPr>
              <a:t>R1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0.425</a:t>
            </a:r>
            <a:r>
              <a:rPr lang="ka-GE" sz="2000" b="1" dirty="0" smtClean="0">
                <a:solidFill>
                  <a:prstClr val="black"/>
                </a:solidFill>
              </a:rPr>
              <a:t>წთ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25.5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86020" y="1842607"/>
            <a:ext cx="29883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t</a:t>
            </a:r>
            <a:r>
              <a:rPr lang="en-US" sz="1100" b="1" dirty="0" smtClean="0">
                <a:solidFill>
                  <a:prstClr val="black"/>
                </a:solidFill>
              </a:rPr>
              <a:t>R2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0.494</a:t>
            </a:r>
            <a:r>
              <a:rPr lang="ka-GE" sz="2000" b="1" dirty="0" smtClean="0">
                <a:solidFill>
                  <a:prstClr val="black"/>
                </a:solidFill>
              </a:rPr>
              <a:t>წთ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29.64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18" y="2305833"/>
            <a:ext cx="7924800" cy="39522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>
          <a:xfrm>
            <a:off x="868921" y="152400"/>
            <a:ext cx="7406157" cy="685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a-GE" dirty="0" smtClean="0"/>
              <a:t>სუპერსწრაფი დაყოფები: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16909" y="937552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i="1" dirty="0" smtClean="0"/>
              <a:t>მაგალითი 1: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44215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91911"/>
            <a:ext cx="7924800" cy="485397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/>
        </p:nvSpPr>
        <p:spPr>
          <a:xfrm>
            <a:off x="685800" y="246825"/>
            <a:ext cx="77724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i="1" dirty="0" smtClean="0"/>
              <a:t>მაგალითი 2: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ka-GE" dirty="0" smtClean="0"/>
              <a:t>მოძრავი ფაზა</a:t>
            </a:r>
            <a:r>
              <a:rPr lang="en-US" dirty="0" smtClean="0"/>
              <a:t>: </a:t>
            </a:r>
            <a:r>
              <a:rPr lang="en-US" dirty="0"/>
              <a:t>HEX/IPA </a:t>
            </a:r>
            <a:r>
              <a:rPr lang="en-US" dirty="0" smtClean="0"/>
              <a:t>95/5</a:t>
            </a: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>სვეტი - 10სმ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" y="1180826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t</a:t>
            </a:r>
            <a:r>
              <a:rPr lang="en-US" sz="1100" b="1" dirty="0">
                <a:solidFill>
                  <a:prstClr val="black"/>
                </a:solidFill>
              </a:rPr>
              <a:t>R1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0.351</a:t>
            </a:r>
            <a:r>
              <a:rPr lang="ka-GE" b="1" dirty="0" smtClean="0">
                <a:solidFill>
                  <a:prstClr val="black"/>
                </a:solidFill>
              </a:rPr>
              <a:t>წთ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21.06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74561" y="1168691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t</a:t>
            </a:r>
            <a:r>
              <a:rPr lang="en-US" sz="1100" b="1" dirty="0" smtClean="0">
                <a:solidFill>
                  <a:prstClr val="black"/>
                </a:solidFill>
              </a:rPr>
              <a:t>R2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0.401</a:t>
            </a:r>
            <a:r>
              <a:rPr lang="ka-GE" b="1" dirty="0" smtClean="0">
                <a:solidFill>
                  <a:prstClr val="black"/>
                </a:solidFill>
              </a:rPr>
              <a:t>წთ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24.06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3396"/>
            <a:ext cx="776244" cy="65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60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616528" y="322245"/>
            <a:ext cx="685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i="1" dirty="0" smtClean="0"/>
              <a:t>მაგალითი 3:</a:t>
            </a:r>
            <a:r>
              <a:rPr lang="ka-GE" dirty="0" smtClean="0"/>
              <a:t/>
            </a:r>
            <a:br>
              <a:rPr lang="ka-GE" dirty="0" smtClean="0"/>
            </a:br>
            <a:r>
              <a:rPr lang="ka-GE" dirty="0" smtClean="0"/>
              <a:t>სვეტის სიგრძე - 5სმ</a:t>
            </a:r>
            <a:r>
              <a:rPr lang="en-US" dirty="0"/>
              <a:t/>
            </a:r>
            <a:br>
              <a:rPr lang="en-US" dirty="0"/>
            </a:br>
            <a:r>
              <a:rPr lang="ka-GE" dirty="0" smtClean="0"/>
              <a:t>მოძრავი ფაზა</a:t>
            </a:r>
            <a:r>
              <a:rPr lang="en-US" dirty="0" smtClean="0"/>
              <a:t>: </a:t>
            </a:r>
            <a:r>
              <a:rPr lang="en-US" dirty="0"/>
              <a:t>HEX/IPA </a:t>
            </a:r>
            <a:r>
              <a:rPr lang="en-US" dirty="0" smtClean="0"/>
              <a:t>98/2</a:t>
            </a:r>
            <a:endParaRPr lang="en-US" dirty="0"/>
          </a:p>
        </p:txBody>
      </p:sp>
      <p:pic>
        <p:nvPicPr>
          <p:cNvPr id="22" name="Picture 21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39" y="18636"/>
            <a:ext cx="776244" cy="658631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6527" y="1295400"/>
            <a:ext cx="24416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t</a:t>
            </a:r>
            <a:r>
              <a:rPr lang="en-US" sz="1100" b="1" dirty="0">
                <a:solidFill>
                  <a:prstClr val="black"/>
                </a:solidFill>
              </a:rPr>
              <a:t>R1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0.1</a:t>
            </a:r>
            <a:r>
              <a:rPr lang="ka-GE" sz="2800" b="1" dirty="0" smtClean="0">
                <a:solidFill>
                  <a:prstClr val="black"/>
                </a:solidFill>
              </a:rPr>
              <a:t>36</a:t>
            </a:r>
            <a:r>
              <a:rPr lang="ka-GE" b="1" dirty="0" smtClean="0">
                <a:solidFill>
                  <a:prstClr val="black"/>
                </a:solidFill>
              </a:rPr>
              <a:t>წთ </a:t>
            </a:r>
            <a:r>
              <a:rPr lang="en-US" dirty="0" smtClean="0">
                <a:solidFill>
                  <a:prstClr val="black"/>
                </a:solidFill>
              </a:rPr>
              <a:t>≈</a:t>
            </a:r>
            <a:r>
              <a:rPr lang="ka-GE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94036" y="1316182"/>
            <a:ext cx="25314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t</a:t>
            </a:r>
            <a:r>
              <a:rPr lang="en-US" sz="1100" b="1" dirty="0" smtClean="0">
                <a:solidFill>
                  <a:prstClr val="black"/>
                </a:solidFill>
              </a:rPr>
              <a:t>R2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0.15</a:t>
            </a:r>
            <a:r>
              <a:rPr lang="ka-GE" sz="2800" b="1" dirty="0" smtClean="0">
                <a:solidFill>
                  <a:prstClr val="black"/>
                </a:solidFill>
              </a:rPr>
              <a:t>2</a:t>
            </a:r>
            <a:r>
              <a:rPr lang="ka-GE" b="1" dirty="0" smtClean="0">
                <a:solidFill>
                  <a:prstClr val="black"/>
                </a:solidFill>
              </a:rPr>
              <a:t>წთ </a:t>
            </a:r>
            <a:r>
              <a:rPr lang="en-US" dirty="0" smtClean="0">
                <a:solidFill>
                  <a:prstClr val="black"/>
                </a:solidFill>
              </a:rPr>
              <a:t>≈</a:t>
            </a:r>
            <a:r>
              <a:rPr lang="ka-GE" dirty="0" smtClean="0">
                <a:solidFill>
                  <a:prstClr val="black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9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27" y="1889227"/>
            <a:ext cx="7917873" cy="45877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11603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56293" y="1200680"/>
            <a:ext cx="27751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>
                <a:solidFill>
                  <a:prstClr val="black"/>
                </a:solidFill>
              </a:rPr>
              <a:t>t</a:t>
            </a:r>
            <a:r>
              <a:rPr lang="en-US" sz="1100" b="1" dirty="0">
                <a:solidFill>
                  <a:prstClr val="black"/>
                </a:solidFill>
              </a:rPr>
              <a:t>R1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0.1</a:t>
            </a:r>
            <a:r>
              <a:rPr lang="ka-GE" sz="2800" b="1" dirty="0" smtClean="0">
                <a:solidFill>
                  <a:prstClr val="black"/>
                </a:solidFill>
              </a:rPr>
              <a:t>28</a:t>
            </a:r>
            <a:r>
              <a:rPr lang="ka-GE" b="1" dirty="0" smtClean="0">
                <a:solidFill>
                  <a:prstClr val="black"/>
                </a:solidFill>
              </a:rPr>
              <a:t>წთ</a:t>
            </a:r>
            <a:r>
              <a:rPr lang="en-US" dirty="0" smtClean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srgbClr val="FF0000"/>
                </a:solidFill>
              </a:rPr>
              <a:t>7.</a:t>
            </a:r>
            <a:r>
              <a:rPr lang="ka-GE" sz="2800" b="1" dirty="0" smtClean="0">
                <a:solidFill>
                  <a:srgbClr val="FF0000"/>
                </a:solidFill>
              </a:rPr>
              <a:t>6</a:t>
            </a:r>
            <a:r>
              <a:rPr lang="en-US" sz="2800" b="1" dirty="0" smtClean="0">
                <a:solidFill>
                  <a:srgbClr val="FF0000"/>
                </a:solidFill>
              </a:rPr>
              <a:t>8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115527" y="1200680"/>
            <a:ext cx="271741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800" b="1" dirty="0" smtClean="0">
                <a:solidFill>
                  <a:prstClr val="black"/>
                </a:solidFill>
              </a:rPr>
              <a:t>t</a:t>
            </a:r>
            <a:r>
              <a:rPr lang="en-US" sz="1100" b="1" dirty="0" smtClean="0">
                <a:solidFill>
                  <a:prstClr val="black"/>
                </a:solidFill>
              </a:rPr>
              <a:t>R2 </a:t>
            </a:r>
            <a:r>
              <a:rPr lang="en-US" dirty="0">
                <a:solidFill>
                  <a:prstClr val="black"/>
                </a:solidFill>
              </a:rPr>
              <a:t>=</a:t>
            </a:r>
            <a:r>
              <a:rPr lang="en-US" sz="2800" b="1" dirty="0" smtClean="0">
                <a:solidFill>
                  <a:prstClr val="black"/>
                </a:solidFill>
              </a:rPr>
              <a:t>0.1</a:t>
            </a:r>
            <a:r>
              <a:rPr lang="ka-GE" sz="2800" b="1" dirty="0" smtClean="0">
                <a:solidFill>
                  <a:prstClr val="black"/>
                </a:solidFill>
              </a:rPr>
              <a:t>41</a:t>
            </a:r>
            <a:r>
              <a:rPr lang="ka-GE" b="1" dirty="0" smtClean="0">
                <a:solidFill>
                  <a:prstClr val="black"/>
                </a:solidFill>
              </a:rPr>
              <a:t>წთ=</a:t>
            </a:r>
            <a:r>
              <a:rPr lang="ka-GE" sz="2800" b="1" dirty="0" smtClean="0">
                <a:solidFill>
                  <a:srgbClr val="FF0000"/>
                </a:solidFill>
              </a:rPr>
              <a:t>8.46</a:t>
            </a:r>
            <a:r>
              <a:rPr lang="ka-GE" b="1" dirty="0" smtClean="0">
                <a:solidFill>
                  <a:prstClr val="black"/>
                </a:solidFill>
              </a:rPr>
              <a:t>წმ</a:t>
            </a:r>
            <a:endParaRPr lang="en-US" sz="1100" b="1" dirty="0">
              <a:solidFill>
                <a:prstClr val="black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56293" y="152400"/>
            <a:ext cx="80594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 smtClean="0"/>
              <a:t>მაგალითი 4;  რეკორდული დრო</a:t>
            </a:r>
            <a:br>
              <a:rPr lang="ka-GE" dirty="0" smtClean="0"/>
            </a:br>
            <a:r>
              <a:rPr lang="ka-GE" dirty="0" smtClean="0"/>
              <a:t>სვეტის სიგრძე - 5 სმ</a:t>
            </a:r>
            <a:br>
              <a:rPr lang="ka-GE" dirty="0" smtClean="0"/>
            </a:br>
            <a:r>
              <a:rPr lang="ka-GE" dirty="0" smtClean="0"/>
              <a:t>მოძრავი ფაზა</a:t>
            </a:r>
            <a:r>
              <a:rPr lang="en-US" dirty="0" smtClean="0"/>
              <a:t>: </a:t>
            </a:r>
            <a:r>
              <a:rPr lang="en-US" dirty="0"/>
              <a:t>HEX/IPA </a:t>
            </a:r>
            <a:r>
              <a:rPr lang="en-US" dirty="0" smtClean="0"/>
              <a:t>95/5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94" y="1848851"/>
            <a:ext cx="7978106" cy="4628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48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92607" y="677267"/>
            <a:ext cx="3227167" cy="430887"/>
          </a:xfrm>
          <a:prstGeom prst="rect">
            <a:avLst/>
          </a:prstGeom>
        </p:spPr>
        <p:txBody>
          <a:bodyPr wrap="none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F0000"/>
                </a:solidFill>
              </a:rPr>
              <a:t> </a:t>
            </a:r>
            <a:r>
              <a:rPr lang="ka-GE" sz="2200" b="1" dirty="0" smtClean="0">
                <a:solidFill>
                  <a:srgbClr val="FF0000"/>
                </a:solidFill>
              </a:rPr>
              <a:t>დასკვნები</a:t>
            </a:r>
            <a:r>
              <a:rPr lang="en-US" sz="2200" b="1" dirty="0" smtClean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4" name="Rectangle 3"/>
          <p:cNvSpPr/>
          <p:nvPr/>
        </p:nvSpPr>
        <p:spPr>
          <a:xfrm>
            <a:off x="686691" y="1417409"/>
            <a:ext cx="7239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v"/>
            </a:pPr>
            <a:r>
              <a:rPr lang="ka-GE" sz="2000" dirty="0" smtClean="0"/>
              <a:t>თეორიული თეფშების რიცხვი </a:t>
            </a:r>
            <a:r>
              <a:rPr lang="en-US" sz="2000" dirty="0" smtClean="0"/>
              <a:t>(</a:t>
            </a:r>
            <a:r>
              <a:rPr lang="en-US" sz="2000" b="1" dirty="0" smtClean="0"/>
              <a:t>N</a:t>
            </a:r>
            <a:r>
              <a:rPr lang="en-US" sz="2000" dirty="0"/>
              <a:t>)</a:t>
            </a:r>
            <a:r>
              <a:rPr lang="cs-CZ" sz="2000" dirty="0"/>
              <a:t> </a:t>
            </a:r>
            <a:r>
              <a:rPr lang="ka-GE" sz="2000" dirty="0" smtClean="0"/>
              <a:t>მნიშვნელოვნად არ მცირდება ნაკადის მაღალ სიჩქარეებზე ანუ სვეტი ინარჩუნებს ეფექტურობას.</a:t>
            </a:r>
            <a:endParaRPr lang="en-US" sz="2000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ka-GE" sz="2000" dirty="0" smtClean="0"/>
              <a:t>თთეს(</a:t>
            </a:r>
            <a:r>
              <a:rPr lang="en-US" sz="2000" dirty="0" smtClean="0"/>
              <a:t>H</a:t>
            </a:r>
            <a:r>
              <a:rPr lang="ka-GE" sz="2000" dirty="0" smtClean="0"/>
              <a:t>)-ის მცირე მნიშვნელობა</a:t>
            </a:r>
            <a:r>
              <a:rPr lang="en-US" sz="2000" dirty="0" smtClean="0"/>
              <a:t>;</a:t>
            </a:r>
            <a:br>
              <a:rPr lang="en-US" sz="2000" dirty="0" smtClean="0"/>
            </a:br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ka-GE" sz="2000" dirty="0" smtClean="0"/>
              <a:t>სუპერსწრაფი დაყოფები</a:t>
            </a:r>
            <a:r>
              <a:rPr lang="en-US" sz="2000" dirty="0" smtClean="0"/>
              <a:t>; </a:t>
            </a:r>
          </a:p>
          <a:p>
            <a:endParaRPr lang="en-US" sz="2000" dirty="0" smtClean="0"/>
          </a:p>
          <a:p>
            <a:pPr marL="285750" indent="-285750">
              <a:buFont typeface="Wingdings" pitchFamily="2" charset="2"/>
              <a:buChar char="v"/>
            </a:pPr>
            <a:r>
              <a:rPr lang="ka-GE" sz="2000" dirty="0" smtClean="0"/>
              <a:t>ზედაპირულად ფოროვან გლუვ</a:t>
            </a:r>
          </a:p>
          <a:p>
            <a:r>
              <a:rPr lang="ka-GE" sz="2000" dirty="0" smtClean="0"/>
              <a:t> სილიკაგელზე დაფენილი პოლი-</a:t>
            </a:r>
            <a:br>
              <a:rPr lang="ka-GE" sz="2000" dirty="0" smtClean="0"/>
            </a:br>
            <a:r>
              <a:rPr lang="ka-GE" sz="2000" dirty="0" smtClean="0"/>
              <a:t> საქარიდული ქირალური სელექტორის</a:t>
            </a:r>
            <a:br>
              <a:rPr lang="ka-GE" sz="2000" dirty="0" smtClean="0"/>
            </a:br>
            <a:r>
              <a:rPr lang="ka-GE" sz="2000" dirty="0" smtClean="0"/>
              <a:t> უპირატესობები რომ არ დავკარგოთ</a:t>
            </a:r>
            <a:br>
              <a:rPr lang="ka-GE" sz="2000" dirty="0" smtClean="0"/>
            </a:br>
            <a:r>
              <a:rPr lang="ka-GE" sz="2000" dirty="0" smtClean="0"/>
              <a:t> უნდა გამოვიყენოთ მაღალი სიხშირის </a:t>
            </a:r>
            <a:br>
              <a:rPr lang="ka-GE" sz="2000" dirty="0" smtClean="0"/>
            </a:br>
            <a:r>
              <a:rPr lang="ka-GE" sz="2000" dirty="0" smtClean="0"/>
              <a:t> დეტექტორები</a:t>
            </a:r>
            <a:r>
              <a:rPr lang="en-US" sz="2000" dirty="0" smtClean="0"/>
              <a:t>;</a:t>
            </a:r>
            <a:r>
              <a:rPr lang="ka-GE" sz="2000" dirty="0" smtClean="0"/>
              <a:t/>
            </a:r>
            <a:br>
              <a:rPr lang="ka-GE" sz="2000" dirty="0" smtClean="0"/>
            </a:br>
            <a:r>
              <a:rPr lang="ka-GE" sz="2000" dirty="0" smtClean="0"/>
              <a:t> </a:t>
            </a:r>
            <a:endParaRPr lang="cs-CZ" sz="2000" dirty="0"/>
          </a:p>
          <a:p>
            <a:endParaRPr lang="ka-GE" sz="2000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339" y="18636"/>
            <a:ext cx="776244" cy="65863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705" b="3517"/>
          <a:stretch/>
        </p:blipFill>
        <p:spPr>
          <a:xfrm>
            <a:off x="5498680" y="2590800"/>
            <a:ext cx="2427011" cy="236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258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4112" y="152400"/>
            <a:ext cx="3452987" cy="28774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 rot="20989860">
            <a:off x="480619" y="3196600"/>
            <a:ext cx="7162800" cy="369332"/>
          </a:xfrm>
          <a:prstGeom prst="rect">
            <a:avLst/>
          </a:prstGeom>
          <a:noFill/>
        </p:spPr>
        <p:txBody>
          <a:bodyPr wrap="square" rtlCol="0">
            <a:prstTxWarp prst="textCircle">
              <a:avLst/>
            </a:prstTxWarp>
            <a:spAutoFit/>
          </a:bodyPr>
          <a:lstStyle/>
          <a:p>
            <a:r>
              <a:rPr lang="en-US" sz="12000" b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ka-GE" sz="12000" b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მადლობა!</a:t>
            </a:r>
            <a:endParaRPr lang="en-US" sz="12000" b="1" dirty="0">
              <a:ln w="24500" cmpd="dbl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3584502"/>
            <a:ext cx="2733675" cy="2952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 rot="20922804">
            <a:off x="540784" y="3520673"/>
            <a:ext cx="806045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7000" b="1" dirty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ka-GE" sz="7000" b="1" dirty="0" smtClean="0">
                <a:ln w="24500" cmpd="dbl">
                  <a:solidFill>
                    <a:schemeClr val="tx2">
                      <a:lumMod val="40000"/>
                      <a:lumOff val="60000"/>
                    </a:schemeClr>
                  </a:solidFill>
                  <a:prstDash val="solid"/>
                  <a:miter lim="800000"/>
                </a:ln>
                <a:solidFill>
                  <a:srgbClr val="C0504D">
                    <a:lumMod val="60000"/>
                    <a:lumOff val="40000"/>
                  </a:srgbClr>
                </a:solidFill>
                <a:effectLst>
                  <a:innerShdw blurRad="63500" dist="50800" dir="16200000">
                    <a:prstClr val="black">
                      <a:alpha val="50000"/>
                    </a:prstClr>
                  </a:innerShdw>
                </a:effectLst>
              </a:rPr>
              <a:t>ყურადღებისთვის!</a:t>
            </a:r>
            <a:endParaRPr lang="en-US" sz="7000" b="1" dirty="0">
              <a:ln w="24500" cmpd="dbl">
                <a:solidFill>
                  <a:schemeClr val="tx2">
                    <a:lumMod val="40000"/>
                    <a:lumOff val="60000"/>
                  </a:schemeClr>
                </a:solidFill>
                <a:prstDash val="solid"/>
                <a:miter lim="800000"/>
              </a:ln>
              <a:solidFill>
                <a:srgbClr val="C0504D">
                  <a:lumMod val="60000"/>
                  <a:lumOff val="40000"/>
                </a:srgbClr>
              </a:solidFill>
              <a:effectLst>
                <a:innerShdw blurRad="63500" dist="50800" dir="162000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1026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over/>
      </p:transition>
    </mc:Choice>
    <mc:Fallback xmlns="">
      <p:transition spd="slow">
        <p:cover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600200" y="2971800"/>
            <a:ext cx="7239000" cy="35052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ka-GE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იმის ჩვენება, რომ მაღალ სიჩქარეებზე მუშაობისას ზედაპირულად ფოროვანი სვეტების უპირატესობის შენარჩუნების მიზნით უნდა გამოვიყენოთ მაღალი სიხშირის დეტექტორები. წინააღმდეგ შემთხვევაში იცვლება ქრომატოგრაფიული სურათი.</a:t>
            </a:r>
          </a:p>
          <a:p>
            <a:pPr marL="342900" lvl="0" indent="-342900" algn="ctr">
              <a:buFont typeface="Wingdings" panose="05000000000000000000" pitchFamily="2" charset="2"/>
              <a:buChar char="v"/>
            </a:pPr>
            <a:r>
              <a:rPr lang="ka-GE" sz="2000" dirty="0" smtClean="0">
                <a:ln w="10541" cmpd="sng">
                  <a:solidFill>
                    <a:schemeClr val="tx1"/>
                  </a:solidFill>
                  <a:prstDash val="solid"/>
                </a:ln>
                <a:solidFill>
                  <a:schemeClr val="tx1"/>
                </a:solidFill>
              </a:rPr>
              <a:t>დაბალ სიჩქარეებზე მუშაობისას კი დაბალი სიხშირის დეტექტორიც გამოდგება, რადგან ქრომატოგრაფიული დაყოფის აღწერა ხდება სწორად.</a:t>
            </a:r>
            <a:endParaRPr lang="en-US" sz="2000" dirty="0">
              <a:ln w="10541" cmpd="sng">
                <a:solidFill>
                  <a:schemeClr val="tx1"/>
                </a:solidFill>
                <a:prstDash val="solid"/>
              </a:ln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2209800"/>
            <a:ext cx="2057400" cy="1812472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464322" y="76200"/>
            <a:ext cx="8298678" cy="220980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a-GE" b="1" dirty="0" smtClean="0"/>
              <a:t>ქირალური ნივთიერებების ენანტიომერების დაყოფა უმოკლეს დროში;</a:t>
            </a: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ka-GE" b="1" dirty="0" smtClean="0"/>
              <a:t>უძრავი ფაზის ეფექტურობაზე დაკვირვება ნაკადის სიჩქარის ცვლილებისას და იმის დამტკიცება რომ</a:t>
            </a:r>
            <a:r>
              <a:rPr lang="ru-RU" b="1" dirty="0" smtClean="0"/>
              <a:t> </a:t>
            </a:r>
            <a:r>
              <a:rPr lang="en-US" b="1" dirty="0" smtClean="0"/>
              <a:t>“Core-Shell” </a:t>
            </a:r>
            <a:r>
              <a:rPr lang="ka-GE" b="1" dirty="0" smtClean="0"/>
              <a:t>ტიპის სვეტები უკეთესია სტანდარტულ სვეტებთან შედარებით.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51412" y="228600"/>
            <a:ext cx="2888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>
                <a:ln w="10541" cmpd="sng">
                  <a:solidFill>
                    <a:schemeClr val="tx1"/>
                  </a:solidFill>
                  <a:prstDash val="solid"/>
                </a:ln>
              </a:rPr>
              <a:t>ექსპერიმენტის მიზნები: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27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66064" y="205559"/>
            <a:ext cx="53061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გამოყენებული ქრომატოგრაფიული სვეტები</a:t>
            </a:r>
            <a:r>
              <a:rPr lang="en-US" b="1" dirty="0" smtClean="0"/>
              <a:t>: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806354" y="839169"/>
            <a:ext cx="536584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sz="2200" b="1" dirty="0" smtClean="0"/>
              <a:t>2%  SP-1  CS  3.6u  300 A  50x4.6</a:t>
            </a:r>
            <a:br>
              <a:rPr lang="en-US" sz="2200" b="1" dirty="0" smtClean="0"/>
            </a:br>
            <a:endParaRPr lang="en-US" sz="2200" b="1" dirty="0" smtClean="0"/>
          </a:p>
          <a:p>
            <a:pPr marL="342900" indent="-342900">
              <a:buAutoNum type="arabicParenR"/>
            </a:pPr>
            <a:r>
              <a:rPr lang="en-US" sz="2200" b="1" dirty="0" smtClean="0"/>
              <a:t>2%  SP-1  CS  3.6u  600 A  100x4.6</a:t>
            </a:r>
          </a:p>
        </p:txBody>
      </p:sp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0"/>
            <a:ext cx="776244" cy="658631"/>
          </a:xfrm>
          <a:prstGeom prst="rect">
            <a:avLst/>
          </a:prstGeom>
        </p:spPr>
      </p:pic>
      <p:pic>
        <p:nvPicPr>
          <p:cNvPr id="4" name="Picture 3" descr="Screen Clippi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9" t="7180" r="3505" b="4308"/>
          <a:stretch/>
        </p:blipFill>
        <p:spPr>
          <a:xfrm>
            <a:off x="1295400" y="2154382"/>
            <a:ext cx="6477000" cy="437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4" name="Straight Connector 13"/>
          <p:cNvCxnSpPr/>
          <p:nvPr/>
        </p:nvCxnSpPr>
        <p:spPr>
          <a:xfrm>
            <a:off x="2133600" y="2853434"/>
            <a:ext cx="1584278" cy="25908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2133600" y="2853434"/>
            <a:ext cx="1584278" cy="251460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1" name="Right Brace 30"/>
          <p:cNvSpPr/>
          <p:nvPr/>
        </p:nvSpPr>
        <p:spPr>
          <a:xfrm>
            <a:off x="5638800" y="839169"/>
            <a:ext cx="762000" cy="1107996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rved Left Arrow 31"/>
          <p:cNvSpPr/>
          <p:nvPr/>
        </p:nvSpPr>
        <p:spPr>
          <a:xfrm>
            <a:off x="6629400" y="1143000"/>
            <a:ext cx="914400" cy="2057400"/>
          </a:xfrm>
          <a:prstGeom prst="curvedLeftArrow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551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4636" y="482220"/>
            <a:ext cx="1513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საანალიზო ნივთიერება</a:t>
            </a:r>
            <a:r>
              <a:rPr lang="en-US" b="1" dirty="0" smtClean="0"/>
              <a:t>:  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00835" y="2057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მოძრავი ფაზა</a:t>
            </a:r>
            <a:endParaRPr lang="en-US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557" y="2925268"/>
            <a:ext cx="2362199" cy="1492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97" y="2918444"/>
            <a:ext cx="2057401" cy="112748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05710"/>
            <a:ext cx="3295934" cy="167549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6462756" y="2536320"/>
            <a:ext cx="1447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</a:rPr>
              <a:t>ნ-ჰექსანი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42447" y="2506540"/>
            <a:ext cx="1790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sz="2000" b="1" dirty="0" smtClean="0">
                <a:solidFill>
                  <a:srgbClr val="FF0000"/>
                </a:solidFill>
              </a:rPr>
              <a:t>პროპანოლ-2</a:t>
            </a:r>
            <a:endParaRPr lang="en-US" sz="2000" b="1" dirty="0">
              <a:solidFill>
                <a:srgbClr val="FF0000"/>
              </a:solidFill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0"/>
            <a:ext cx="776244" cy="658631"/>
          </a:xfrm>
          <a:prstGeom prst="rect">
            <a:avLst/>
          </a:prstGeom>
        </p:spPr>
      </p:pic>
      <p:sp>
        <p:nvSpPr>
          <p:cNvPr id="2" name="Multiply 1"/>
          <p:cNvSpPr/>
          <p:nvPr/>
        </p:nvSpPr>
        <p:spPr>
          <a:xfrm>
            <a:off x="5768454" y="1143455"/>
            <a:ext cx="152400" cy="228145"/>
          </a:xfrm>
          <a:prstGeom prst="mathMultiply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59890" y="2706595"/>
            <a:ext cx="2026126" cy="133933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rgbClr val="FF0000"/>
                </a:solidFill>
              </a:rPr>
              <a:t>HEX</a:t>
            </a:r>
            <a:r>
              <a:rPr lang="en-US" b="1" dirty="0"/>
              <a:t>/</a:t>
            </a:r>
            <a:r>
              <a:rPr lang="en-US" b="1" dirty="0">
                <a:solidFill>
                  <a:srgbClr val="FF0000"/>
                </a:solidFill>
              </a:rPr>
              <a:t>IPA   95/5</a:t>
            </a: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b="1" dirty="0">
                <a:solidFill>
                  <a:srgbClr val="FF0000"/>
                </a:solidFill>
              </a:rPr>
              <a:t>HEX</a:t>
            </a:r>
            <a:r>
              <a:rPr lang="en-US" b="1" dirty="0"/>
              <a:t>/</a:t>
            </a:r>
            <a:r>
              <a:rPr lang="en-US" b="1" dirty="0">
                <a:solidFill>
                  <a:srgbClr val="FF0000"/>
                </a:solidFill>
              </a:rPr>
              <a:t>IPA   98/2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486734" y="512883"/>
            <a:ext cx="1475666" cy="585085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ka-GE" b="1" dirty="0" smtClean="0">
                <a:solidFill>
                  <a:srgbClr val="FF0000"/>
                </a:solidFill>
              </a:rPr>
              <a:t>ფლავანონი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24636" y="4742625"/>
            <a:ext cx="64667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b="1" dirty="0" smtClean="0"/>
              <a:t>ნაკადის მოცულობითი სიჩქარეები</a:t>
            </a:r>
            <a:r>
              <a:rPr lang="en-US" b="1" dirty="0" smtClean="0"/>
              <a:t>: 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959890" y="5132580"/>
            <a:ext cx="7620000" cy="1212643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ka-GE" b="1" dirty="0">
                <a:solidFill>
                  <a:srgbClr val="FF0000"/>
                </a:solidFill>
              </a:rPr>
              <a:t>0.1</a:t>
            </a:r>
            <a:r>
              <a:rPr lang="ka-GE" b="1" dirty="0"/>
              <a:t> </a:t>
            </a:r>
            <a:r>
              <a:rPr lang="ka-GE" b="1" dirty="0" smtClean="0"/>
              <a:t>მლ</a:t>
            </a:r>
            <a:r>
              <a:rPr lang="en-US" b="1" dirty="0"/>
              <a:t>/</a:t>
            </a:r>
            <a:r>
              <a:rPr lang="ka-GE" b="1" dirty="0" smtClean="0"/>
              <a:t>წთ;  </a:t>
            </a:r>
            <a:r>
              <a:rPr lang="ka-GE" b="1" dirty="0" smtClean="0">
                <a:solidFill>
                  <a:srgbClr val="FF0000"/>
                </a:solidFill>
              </a:rPr>
              <a:t>0.2</a:t>
            </a:r>
            <a:r>
              <a:rPr lang="ka-GE" b="1" dirty="0" smtClean="0"/>
              <a:t> მლ</a:t>
            </a:r>
            <a:r>
              <a:rPr lang="en-US" b="1" dirty="0"/>
              <a:t>/</a:t>
            </a:r>
            <a:r>
              <a:rPr lang="ka-GE" b="1" dirty="0" smtClean="0"/>
              <a:t>წთ;</a:t>
            </a:r>
            <a:r>
              <a:rPr lang="en-US" b="1" dirty="0" smtClean="0"/>
              <a:t> </a:t>
            </a:r>
            <a:r>
              <a:rPr lang="ka-GE" b="1" dirty="0" smtClean="0"/>
              <a:t> </a:t>
            </a:r>
            <a:r>
              <a:rPr lang="ka-GE" b="1" dirty="0">
                <a:solidFill>
                  <a:srgbClr val="FF0000"/>
                </a:solidFill>
              </a:rPr>
              <a:t>0.3</a:t>
            </a:r>
            <a:r>
              <a:rPr lang="ka-GE" b="1" dirty="0"/>
              <a:t> მლ</a:t>
            </a:r>
            <a:r>
              <a:rPr lang="en-US" b="1" dirty="0"/>
              <a:t>/</a:t>
            </a:r>
            <a:r>
              <a:rPr lang="ka-GE" b="1" dirty="0"/>
              <a:t>წთ; </a:t>
            </a:r>
            <a:r>
              <a:rPr lang="ka-GE" b="1" dirty="0" smtClean="0"/>
              <a:t> </a:t>
            </a:r>
            <a:r>
              <a:rPr lang="ka-GE" b="1" dirty="0" smtClean="0">
                <a:solidFill>
                  <a:srgbClr val="FF0000"/>
                </a:solidFill>
              </a:rPr>
              <a:t>0.5</a:t>
            </a:r>
            <a:r>
              <a:rPr lang="ka-GE" b="1" dirty="0" smtClean="0"/>
              <a:t>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/>
              <a:t>წთ; </a:t>
            </a:r>
            <a:r>
              <a:rPr lang="ka-GE" b="1" dirty="0" smtClean="0"/>
              <a:t> </a:t>
            </a:r>
            <a:r>
              <a:rPr lang="ka-GE" b="1" dirty="0" smtClean="0">
                <a:solidFill>
                  <a:srgbClr val="FF0000"/>
                </a:solidFill>
              </a:rPr>
              <a:t>0.7</a:t>
            </a:r>
            <a:r>
              <a:rPr lang="ka-GE" b="1" dirty="0" smtClean="0"/>
              <a:t>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ka-GE" b="1" dirty="0" smtClean="0"/>
              <a:t>;  </a:t>
            </a:r>
            <a:r>
              <a:rPr lang="en-US" b="1" dirty="0" smtClean="0">
                <a:solidFill>
                  <a:srgbClr val="FF0000"/>
                </a:solidFill>
              </a:rPr>
              <a:t>1.0</a:t>
            </a:r>
            <a:r>
              <a:rPr lang="en-US" b="1" dirty="0" smtClean="0"/>
              <a:t> </a:t>
            </a:r>
            <a:r>
              <a:rPr lang="ka-GE" b="1" dirty="0" smtClean="0"/>
              <a:t>მლ</a:t>
            </a:r>
            <a:r>
              <a:rPr lang="en-US" b="1" dirty="0" smtClean="0"/>
              <a:t>/</a:t>
            </a:r>
            <a:r>
              <a:rPr lang="ka-GE" b="1" dirty="0" smtClean="0"/>
              <a:t>წთ</a:t>
            </a:r>
            <a:r>
              <a:rPr lang="en-US" b="1" dirty="0" smtClean="0"/>
              <a:t> </a:t>
            </a:r>
            <a:r>
              <a:rPr lang="en-US" b="1" dirty="0"/>
              <a:t>;   </a:t>
            </a:r>
            <a:r>
              <a:rPr lang="en-US" b="1" dirty="0" smtClean="0">
                <a:solidFill>
                  <a:srgbClr val="FF0000"/>
                </a:solidFill>
              </a:rPr>
              <a:t>1.5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 smtClean="0"/>
              <a:t>წთ</a:t>
            </a:r>
            <a:r>
              <a:rPr lang="en-US" b="1" dirty="0" smtClean="0"/>
              <a:t>; </a:t>
            </a:r>
            <a:r>
              <a:rPr lang="ka-GE" b="1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2.0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 smtClean="0"/>
              <a:t>წთ</a:t>
            </a:r>
            <a:r>
              <a:rPr lang="en-US" b="1" dirty="0" smtClean="0"/>
              <a:t>;  </a:t>
            </a:r>
            <a:r>
              <a:rPr lang="en-US" b="1" dirty="0" smtClean="0">
                <a:solidFill>
                  <a:srgbClr val="FF0000"/>
                </a:solidFill>
              </a:rPr>
              <a:t>2.5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 smtClean="0"/>
              <a:t>წთ</a:t>
            </a:r>
            <a:r>
              <a:rPr lang="en-US" b="1" dirty="0" smtClean="0"/>
              <a:t>;</a:t>
            </a:r>
            <a:r>
              <a:rPr lang="ka-GE" b="1" dirty="0" smtClean="0"/>
              <a:t>  </a:t>
            </a:r>
            <a:r>
              <a:rPr lang="en-US" b="1" dirty="0" smtClean="0">
                <a:solidFill>
                  <a:srgbClr val="FF0000"/>
                </a:solidFill>
              </a:rPr>
              <a:t>3.0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 smtClean="0"/>
              <a:t>წთ</a:t>
            </a:r>
            <a:r>
              <a:rPr lang="en-US" b="1" dirty="0" smtClean="0"/>
              <a:t>;  </a:t>
            </a:r>
            <a:r>
              <a:rPr lang="en-US" b="1" dirty="0" smtClean="0">
                <a:solidFill>
                  <a:srgbClr val="FF0000"/>
                </a:solidFill>
              </a:rPr>
              <a:t>3.5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 smtClean="0"/>
              <a:t>წთ</a:t>
            </a:r>
            <a:r>
              <a:rPr lang="en-US" b="1" dirty="0" smtClean="0"/>
              <a:t>; </a:t>
            </a:r>
            <a:r>
              <a:rPr lang="ka-GE" b="1" dirty="0" smtClean="0"/>
              <a:t> </a:t>
            </a:r>
            <a:r>
              <a:rPr lang="ka-GE" b="1" dirty="0" smtClean="0">
                <a:solidFill>
                  <a:srgbClr val="FF0000"/>
                </a:solidFill>
              </a:rPr>
              <a:t>4.0</a:t>
            </a:r>
            <a:r>
              <a:rPr lang="ka-GE" b="1" dirty="0" smtClean="0"/>
              <a:t> 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/>
              <a:t> ;   </a:t>
            </a:r>
            <a:r>
              <a:rPr lang="en-US" b="1" dirty="0" smtClean="0">
                <a:solidFill>
                  <a:srgbClr val="FF0000"/>
                </a:solidFill>
              </a:rPr>
              <a:t>4.5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 smtClean="0"/>
              <a:t>წთ</a:t>
            </a:r>
            <a:r>
              <a:rPr lang="en-US" b="1" dirty="0" smtClean="0"/>
              <a:t>;  </a:t>
            </a:r>
            <a:r>
              <a:rPr lang="en-US" b="1" dirty="0" smtClean="0">
                <a:solidFill>
                  <a:srgbClr val="FF0000"/>
                </a:solidFill>
              </a:rPr>
              <a:t>5.0 </a:t>
            </a:r>
            <a:r>
              <a:rPr lang="ka-GE" b="1" dirty="0"/>
              <a:t>მლ</a:t>
            </a:r>
            <a:r>
              <a:rPr lang="en-US" b="1" dirty="0"/>
              <a:t>/</a:t>
            </a:r>
            <a:r>
              <a:rPr lang="ka-GE" b="1" dirty="0"/>
              <a:t>წთ</a:t>
            </a:r>
            <a:r>
              <a:rPr lang="en-US" b="1" dirty="0" smtClean="0"/>
              <a:t> </a:t>
            </a:r>
            <a:r>
              <a:rPr lang="en-US" b="1" dirty="0"/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096978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4400" y="228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a-GE" b="1" dirty="0" smtClean="0"/>
              <a:t>კვლევისთვის გამოყენებული ხელსაწყო</a:t>
            </a:r>
            <a:r>
              <a:rPr lang="en-US" b="1" dirty="0" smtClean="0"/>
              <a:t> – </a:t>
            </a:r>
            <a:r>
              <a:rPr lang="ka-GE" b="1" dirty="0" smtClean="0"/>
              <a:t>ულტრა მაღალეფექტური სითხური ქრომატოგრაფი</a:t>
            </a:r>
            <a:r>
              <a:rPr lang="en-US" b="1" dirty="0" smtClean="0"/>
              <a:t> (</a:t>
            </a:r>
            <a:r>
              <a:rPr lang="en-US" b="1" dirty="0" smtClean="0">
                <a:solidFill>
                  <a:srgbClr val="FF0000"/>
                </a:solidFill>
              </a:rPr>
              <a:t>UHPLC</a:t>
            </a:r>
            <a:r>
              <a:rPr lang="en-US" b="1" dirty="0" smtClean="0"/>
              <a:t>)</a:t>
            </a:r>
            <a:br>
              <a:rPr lang="en-US" b="1" dirty="0" smtClean="0"/>
            </a:br>
            <a:r>
              <a:rPr lang="en-US" b="1" dirty="0" smtClean="0"/>
              <a:t>Agilent 1290 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21" r="11844"/>
          <a:stretch/>
        </p:blipFill>
        <p:spPr>
          <a:xfrm>
            <a:off x="2010200" y="1094509"/>
            <a:ext cx="5199797" cy="5334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0"/>
            <a:ext cx="776244" cy="65863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 rot="20180094">
            <a:off x="615851" y="3061322"/>
            <a:ext cx="7442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</a:rPr>
              <a:t>+   </a:t>
            </a:r>
            <a:r>
              <a:rPr lang="ka-GE" sz="4800" b="1" dirty="0" smtClean="0">
                <a:solidFill>
                  <a:srgbClr val="FF0000"/>
                </a:solidFill>
              </a:rPr>
              <a:t>ო პ ტ ი მ ი ზ ა ც ი ა</a:t>
            </a:r>
            <a:endParaRPr lang="en-US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314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475808" y="1676400"/>
                <a:ext cx="1828800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𝐇</m:t>
                      </m:r>
                      <m:r>
                        <a:rPr lang="en-US" sz="3600" b="1" i="0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1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𝐋</m:t>
                          </m:r>
                        </m:num>
                        <m:den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𝐍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75808" y="1676400"/>
                <a:ext cx="1828800" cy="1125886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2751908" y="3962400"/>
                <a:ext cx="3276600" cy="14439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𝐇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𝐀</m:t>
                    </m:r>
                    <m:r>
                      <a:rPr lang="en-US" sz="3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36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𝐁</m:t>
                        </m:r>
                      </m:num>
                      <m:den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𝐮</m:t>
                        </m:r>
                        <m:r>
                          <a:rPr lang="en-US" sz="36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en-US" sz="3600" b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+</a:t>
                </a:r>
                <a14:m>
                  <m:oMath xmlns:m="http://schemas.openxmlformats.org/officeDocument/2006/math">
                    <m:r>
                      <a:rPr lang="en-US" sz="3600" b="1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𝐂𝐮</m:t>
                    </m:r>
                  </m:oMath>
                </a14:m>
                <a:endParaRPr lang="en-US" sz="3600" b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endParaRPr lang="en-US" sz="3600" b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51908" y="3962400"/>
                <a:ext cx="3276600" cy="14439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779417" y="228600"/>
            <a:ext cx="7221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“Core-Shell” </a:t>
            </a:r>
            <a:r>
              <a:rPr lang="ka-GE" dirty="0" smtClean="0"/>
              <a:t>ტიპის ქრომატოგრაფიული სვეტების ეფექტურობის შესახებ ვიმსჯელოთ ამ განტოლებების შედარებით.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Oval Callout 6"/>
              <p:cNvSpPr/>
              <p:nvPr/>
            </p:nvSpPr>
            <p:spPr>
              <a:xfrm>
                <a:off x="5867400" y="1066800"/>
                <a:ext cx="3276600" cy="1828800"/>
              </a:xfrm>
              <a:prstGeom prst="wedgeEllipseCallou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=16(</m:t>
                      </m:r>
                      <m:sSup>
                        <m:sSupPr>
                          <m:ctrlPr>
                            <a:rPr lang="en-US" sz="2800" i="1" dirty="0" smtClean="0">
                              <a:latin typeface="Cambria Math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𝑡𝑅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 panose="02040503050406030204" pitchFamily="18" charset="0"/>
                                </a:rPr>
                                <m:t>𝑊</m:t>
                              </m:r>
                            </m:den>
                          </m:f>
                          <m:r>
                            <m:rPr>
                              <m:nor/>
                            </m:rPr>
                            <a:rPr lang="en-US" sz="2800" dirty="0"/>
                            <m:t>)</m:t>
                          </m:r>
                        </m:e>
                        <m:sup>
                          <m:r>
                            <a:rPr lang="en-US" sz="280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Oval Callout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7400" y="1066800"/>
                <a:ext cx="3276600" cy="1828800"/>
              </a:xfrm>
              <a:prstGeom prst="wedgeEllipseCallou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695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53"/>
          <a:stretch/>
        </p:blipFill>
        <p:spPr>
          <a:xfrm>
            <a:off x="390100" y="589650"/>
            <a:ext cx="8305800" cy="35813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00" y="4171049"/>
            <a:ext cx="8305800" cy="24098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52600" y="198936"/>
            <a:ext cx="60064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აქ ნაჩვენებია</a:t>
            </a:r>
            <a:r>
              <a:rPr lang="en-US" b="1" dirty="0" smtClean="0"/>
              <a:t> A </a:t>
            </a:r>
            <a:r>
              <a:rPr lang="ka-GE" b="1" dirty="0" smtClean="0"/>
              <a:t>კოეფიციენტის შემცირების მიზეზი: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36803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304800"/>
            <a:ext cx="6006436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b="1" dirty="0" smtClean="0"/>
              <a:t>აქ ნაჩვენებია </a:t>
            </a:r>
            <a:r>
              <a:rPr lang="en-US" b="1" dirty="0" smtClean="0"/>
              <a:t> C </a:t>
            </a:r>
            <a:r>
              <a:rPr lang="ka-GE" b="1" dirty="0" smtClean="0"/>
              <a:t>კოეფიციენტის შემცირების მიზეზი:</a:t>
            </a:r>
            <a:endParaRPr lang="en-US" b="1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0"/>
            <a:ext cx="776244" cy="6586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477" y="891643"/>
            <a:ext cx="7699915" cy="5620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74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7126538"/>
              </p:ext>
            </p:extLst>
          </p:nvPr>
        </p:nvGraphicFramePr>
        <p:xfrm>
          <a:off x="1828800" y="2286000"/>
          <a:ext cx="687070" cy="3518535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687070"/>
              </a:tblGrid>
              <a:tr h="22987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F,</a:t>
                      </a:r>
                      <a:r>
                        <a:rPr lang="ka-GE" sz="1000" dirty="0">
                          <a:solidFill>
                            <a:srgbClr val="FF0000"/>
                          </a:solidFill>
                          <a:effectLst/>
                        </a:rPr>
                        <a:t>მლ/წთ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0.1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0.2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0.3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0.5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0.7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1.0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1.5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2.0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2.5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3.0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3.5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3205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4.0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4.5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ka-GE" sz="1000" dirty="0">
                          <a:effectLst/>
                        </a:rPr>
                        <a:t>5.0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4783596"/>
              </p:ext>
            </p:extLst>
          </p:nvPr>
        </p:nvGraphicFramePr>
        <p:xfrm>
          <a:off x="2590800" y="2286000"/>
          <a:ext cx="5309870" cy="3529330"/>
        </p:xfrm>
        <a:graphic>
          <a:graphicData uri="http://schemas.openxmlformats.org/drawingml/2006/table">
            <a:tbl>
              <a:tblPr firstRow="1" firstCol="1" bandRow="1">
                <a:tableStyleId>{46F890A9-2807-4EBB-B81D-B2AA78EC7F39}</a:tableStyleId>
              </a:tblPr>
              <a:tblGrid>
                <a:gridCol w="1326515"/>
                <a:gridCol w="1327785"/>
                <a:gridCol w="1327785"/>
                <a:gridCol w="1327785"/>
              </a:tblGrid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N1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27170" algn="l"/>
                        </a:tabLst>
                      </a:pPr>
                      <a:r>
                        <a:rPr lang="en-US" sz="1000" dirty="0">
                          <a:solidFill>
                            <a:srgbClr val="FF0000"/>
                          </a:solidFill>
                          <a:effectLst/>
                        </a:rPr>
                        <a:t>N2</a:t>
                      </a:r>
                      <a:endParaRPr lang="en-US" sz="1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54150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55170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55950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56820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94990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96480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97780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99100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120140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122500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1247500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127100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136240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141020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156340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158950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effectLst/>
                          <a:latin typeface="Calibri" panose="020F0502020204030204" pitchFamily="34" charset="0"/>
                        </a:rPr>
                        <a:t>131320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139040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173210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175850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22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105470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116370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182560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u="sng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183850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64600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74010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183410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182690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305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39940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47730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176990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174000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27930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32190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169140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165730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1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20210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23120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159820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155350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25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15290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17600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154210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150250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987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11850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13320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148980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144440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8760 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10510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</a:rPr>
                        <a:t>143330</a:t>
                      </a:r>
                      <a:endParaRPr lang="en-US" sz="1200" b="1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137730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622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6120 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7310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137980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</a:rPr>
                        <a:t>132540</a:t>
                      </a:r>
                      <a:endParaRPr lang="en-US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Left Brace 6"/>
          <p:cNvSpPr/>
          <p:nvPr/>
        </p:nvSpPr>
        <p:spPr>
          <a:xfrm rot="5400000">
            <a:off x="3771900" y="1257300"/>
            <a:ext cx="381000" cy="16764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eft Brace 7"/>
          <p:cNvSpPr/>
          <p:nvPr/>
        </p:nvSpPr>
        <p:spPr>
          <a:xfrm rot="5400000">
            <a:off x="6362700" y="1257300"/>
            <a:ext cx="381000" cy="1676400"/>
          </a:xfrm>
          <a:prstGeom prst="lef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733800" y="156397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5Hz</a:t>
            </a:r>
            <a:endParaRPr lang="en-US" b="1" dirty="0">
              <a:latin typeface="Calibri" panose="020F050202020403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249270" y="1555262"/>
            <a:ext cx="6559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Calibri" panose="020F0502020204030204" pitchFamily="34" charset="0"/>
              </a:rPr>
              <a:t>80Hz</a:t>
            </a:r>
            <a:endParaRPr lang="en-US" b="1" dirty="0">
              <a:latin typeface="Calibri" panose="020F0502020204030204" pitchFamily="34" charset="0"/>
            </a:endParaRPr>
          </a:p>
        </p:txBody>
      </p:sp>
      <p:pic>
        <p:nvPicPr>
          <p:cNvPr id="11" name="Picture 10" descr="Screen Clippi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7756" y="0"/>
            <a:ext cx="776244" cy="6586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8600" y="228600"/>
            <a:ext cx="7772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a-GE" dirty="0" smtClean="0"/>
              <a:t>ცხრილში მოცემულია თეორიული თეფშების რიცხვი 1 მეტრზე გაანგარიშებით </a:t>
            </a:r>
            <a:br>
              <a:rPr lang="ka-GE" dirty="0" smtClean="0"/>
            </a:br>
            <a:r>
              <a:rPr lang="ka-GE" dirty="0" smtClean="0"/>
              <a:t>სვეტი: </a:t>
            </a:r>
            <a:r>
              <a:rPr lang="en-US" b="1" dirty="0">
                <a:latin typeface="Calibri" panose="020F0502020204030204" pitchFamily="34" charset="0"/>
              </a:rPr>
              <a:t>2%  SP-1  CS  3.6u  600 A  100x4.6</a:t>
            </a:r>
          </a:p>
          <a:p>
            <a:r>
              <a:rPr lang="ka-GE" dirty="0" smtClean="0"/>
              <a:t>მოძრავი ფაზა: </a:t>
            </a:r>
            <a:r>
              <a:rPr lang="en-US" b="1" dirty="0">
                <a:latin typeface="Calibri" panose="020F0502020204030204" pitchFamily="34" charset="0"/>
              </a:rPr>
              <a:t>HEX/IPA   95/5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715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Composite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Executi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1231</TotalTime>
  <Words>456</Words>
  <Application>Microsoft Office PowerPoint</Application>
  <PresentationFormat>On-screen Show (4:3)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Executive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Lia</dc:creator>
  <cp:lastModifiedBy>1290</cp:lastModifiedBy>
  <cp:revision>170</cp:revision>
  <dcterms:created xsi:type="dcterms:W3CDTF">2006-08-16T00:00:00Z</dcterms:created>
  <dcterms:modified xsi:type="dcterms:W3CDTF">2005-01-08T18:16:07Z</dcterms:modified>
</cp:coreProperties>
</file>