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394" r:id="rId3"/>
    <p:sldId id="395" r:id="rId4"/>
    <p:sldId id="396" r:id="rId5"/>
    <p:sldId id="399" r:id="rId6"/>
    <p:sldId id="398" r:id="rId7"/>
    <p:sldId id="397" r:id="rId8"/>
    <p:sldId id="400" r:id="rId9"/>
    <p:sldId id="401" r:id="rId10"/>
    <p:sldId id="402" r:id="rId11"/>
    <p:sldId id="405" r:id="rId12"/>
    <p:sldId id="404" r:id="rId13"/>
    <p:sldId id="407" r:id="rId14"/>
    <p:sldId id="406" r:id="rId15"/>
    <p:sldId id="403" r:id="rId16"/>
    <p:sldId id="408" r:id="rId17"/>
    <p:sldId id="409" r:id="rId18"/>
    <p:sldId id="411" r:id="rId19"/>
    <p:sldId id="39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5D1"/>
    <a:srgbClr val="00863D"/>
    <a:srgbClr val="843F06"/>
    <a:srgbClr val="2B4A6F"/>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50" autoAdjust="0"/>
    <p:restoredTop sz="94669" autoAdjust="0"/>
  </p:normalViewPr>
  <p:slideViewPr>
    <p:cSldViewPr>
      <p:cViewPr varScale="1">
        <p:scale>
          <a:sx n="84" d="100"/>
          <a:sy n="84" d="100"/>
        </p:scale>
        <p:origin x="1728"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76AA4F-B256-4129-8FD6-B3E6A6D4BD0E}" type="datetimeFigureOut">
              <a:rPr lang="ru-RU" smtClean="0"/>
              <a:pPr/>
              <a:t>08.06.2016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94005-7D2F-4D8C-9194-E4C7FDDE7570}" type="slidenum">
              <a:rPr lang="ru-RU" smtClean="0"/>
              <a:pPr/>
              <a:t>‹#›</a:t>
            </a:fld>
            <a:endParaRPr lang="ru-RU"/>
          </a:p>
        </p:txBody>
      </p:sp>
    </p:spTree>
    <p:extLst>
      <p:ext uri="{BB962C8B-B14F-4D97-AF65-F5344CB8AC3E}">
        <p14:creationId xmlns:p14="http://schemas.microsoft.com/office/powerpoint/2010/main" val="368823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D15F45F7-0FA8-49DD-B19E-E1D4C5F251BC}" type="datetime1">
              <a:rPr lang="ru-RU" smtClean="0"/>
              <a:pPr/>
              <a:t>08.06.2016</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84030F4-1F70-4365-994C-6E5F54F6E05C}" type="datetime1">
              <a:rPr lang="ru-RU" smtClean="0"/>
              <a:pPr/>
              <a:t>08.06.2016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860B1AC-DFCD-485A-B54B-A73CD7111849}" type="datetime1">
              <a:rPr lang="ru-RU" smtClean="0"/>
              <a:pPr/>
              <a:t>08.06.2016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1F9B06B-D49E-4496-8DD5-A6E57045947D}" type="datetime1">
              <a:rPr lang="ru-RU" smtClean="0"/>
              <a:pPr/>
              <a:t>08.06.2016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9746DC5-0C46-4106-9F43-2BDAD12FCD9D}" type="datetime1">
              <a:rPr lang="ru-RU" smtClean="0"/>
              <a:pPr/>
              <a:t>08.06.2016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45D7328-BB80-4907-BFF0-A442682F3AA6}" type="datetime1">
              <a:rPr lang="ru-RU" smtClean="0"/>
              <a:pPr/>
              <a:t>08.06.2016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9540145-A898-4796-9444-BD4657EEA618}" type="datetime1">
              <a:rPr lang="ru-RU" smtClean="0"/>
              <a:pPr/>
              <a:t>08.06.2016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4D1DC38-1E07-4023-AADE-58A20AF4B406}" type="datetime1">
              <a:rPr lang="ru-RU" smtClean="0"/>
              <a:pPr/>
              <a:t>08.06.2016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BB0527B-87F5-430C-B37B-9139AAACF83D}" type="datetime1">
              <a:rPr lang="ru-RU" smtClean="0"/>
              <a:pPr/>
              <a:t>08.06.2016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7CCDC7-E329-425A-8501-B93896504F75}" type="datetime1">
              <a:rPr lang="ru-RU" smtClean="0"/>
              <a:pPr/>
              <a:t>08.06.2016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73B5D570-50E2-44A6-AA12-E750A315EFD0}" type="datetime1">
              <a:rPr lang="ru-RU" smtClean="0"/>
              <a:pPr/>
              <a:t>08.06.2016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2000"/>
            <a:lum/>
          </a:blip>
          <a:srcRect/>
          <a:tile tx="0" ty="0" sx="100000" sy="100000" flip="y" algn="b"/>
        </a:blip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1393BD7-C1BF-4FE1-B751-D0AF927A5B3D}" type="datetime1">
              <a:rPr lang="ru-RU" smtClean="0"/>
              <a:pPr/>
              <a:t>08.06.2016</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jpg"/><Relationship Id="rId2"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jpeg"/><Relationship Id="rId7" Type="http://schemas.openxmlformats.org/officeDocument/2006/relationships/image" Target="../media/image19.jpe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Прямая соединительная линия 11"/>
          <p:cNvCxnSpPr/>
          <p:nvPr/>
        </p:nvCxnSpPr>
        <p:spPr>
          <a:xfrm>
            <a:off x="2411760" y="908720"/>
            <a:ext cx="6552728" cy="0"/>
          </a:xfrm>
          <a:prstGeom prst="line">
            <a:avLst/>
          </a:prstGeom>
        </p:spPr>
        <p:style>
          <a:lnRef idx="1">
            <a:schemeClr val="accent1"/>
          </a:lnRef>
          <a:fillRef idx="0">
            <a:schemeClr val="accent1"/>
          </a:fillRef>
          <a:effectRef idx="0">
            <a:schemeClr val="accent1"/>
          </a:effectRef>
          <a:fontRef idx="minor">
            <a:schemeClr val="tx1"/>
          </a:fontRef>
        </p:style>
      </p:cxnSp>
      <p:pic>
        <p:nvPicPr>
          <p:cNvPr id="8195"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20" name="Picture 19" descr="TSU_Logo.svg.png"/>
          <p:cNvPicPr>
            <a:picLocks noChangeAspect="1"/>
          </p:cNvPicPr>
          <p:nvPr/>
        </p:nvPicPr>
        <p:blipFill>
          <a:blip r:embed="rId3" cstate="print"/>
          <a:stretch>
            <a:fillRect/>
          </a:stretch>
        </p:blipFill>
        <p:spPr>
          <a:xfrm>
            <a:off x="1187624" y="908720"/>
            <a:ext cx="720080" cy="724914"/>
          </a:xfrm>
          <a:prstGeom prst="rect">
            <a:avLst/>
          </a:prstGeom>
          <a:effectLst/>
        </p:spPr>
      </p:pic>
      <p:sp>
        <p:nvSpPr>
          <p:cNvPr id="24" name="Rectangle 23"/>
          <p:cNvSpPr/>
          <p:nvPr/>
        </p:nvSpPr>
        <p:spPr>
          <a:xfrm>
            <a:off x="2627784" y="1196752"/>
            <a:ext cx="4716016" cy="1200329"/>
          </a:xfrm>
          <a:prstGeom prst="rect">
            <a:avLst/>
          </a:prstGeom>
          <a:noFill/>
          <a:effectLst>
            <a:outerShdw blurRad="50800" dist="38100" dir="5400000" algn="t" rotWithShape="0">
              <a:prstClr val="black">
                <a:alpha val="40000"/>
              </a:prstClr>
            </a:outerShdw>
          </a:effectLst>
        </p:spPr>
        <p:txBody>
          <a:bodyPr wrap="square">
            <a:spAutoFit/>
          </a:bodyPr>
          <a:lstStyle/>
          <a:p>
            <a:pPr algn="ctr"/>
            <a:r>
              <a:rPr lang="ka-GE" b="1" dirty="0" smtClean="0">
                <a:solidFill>
                  <a:schemeClr val="accent6">
                    <a:lumMod val="50000"/>
                  </a:schemeClr>
                </a:solidFill>
                <a:latin typeface="Times New Roman" pitchFamily="18" charset="0"/>
                <a:cs typeface="Times New Roman" pitchFamily="18" charset="0"/>
              </a:rPr>
              <a:t>მძიმე მეტალების განსაზღვრა            ატომურ-აბსორბციული სპექტრომეტრიის მეთოდით </a:t>
            </a:r>
          </a:p>
          <a:p>
            <a:pPr algn="ctr"/>
            <a:r>
              <a:rPr lang="ka-GE" b="1" dirty="0" smtClean="0">
                <a:solidFill>
                  <a:schemeClr val="accent6">
                    <a:lumMod val="50000"/>
                  </a:schemeClr>
                </a:solidFill>
                <a:latin typeface="Times New Roman" pitchFamily="18" charset="0"/>
                <a:cs typeface="Times New Roman" pitchFamily="18" charset="0"/>
              </a:rPr>
              <a:t>ზოგიერთ ქართულ ღვინოში</a:t>
            </a:r>
            <a:endParaRPr lang="en-GB" b="1" dirty="0">
              <a:solidFill>
                <a:schemeClr val="accent6">
                  <a:lumMod val="50000"/>
                </a:schemeClr>
              </a:solidFill>
              <a:latin typeface="BernhardMod BT" pitchFamily="18" charset="0"/>
              <a:cs typeface="Times New Roman" pitchFamily="18" charset="0"/>
            </a:endParaRPr>
          </a:p>
        </p:txBody>
      </p:sp>
      <p:sp>
        <p:nvSpPr>
          <p:cNvPr id="37" name="Oval 36"/>
          <p:cNvSpPr/>
          <p:nvPr/>
        </p:nvSpPr>
        <p:spPr>
          <a:xfrm>
            <a:off x="2051720" y="908720"/>
            <a:ext cx="216024" cy="216024"/>
          </a:xfrm>
          <a:prstGeom prst="ellipse">
            <a:avLst/>
          </a:prstGeom>
          <a:blipFill dpi="0" rotWithShape="1">
            <a:blip r:embed="rId4" cstate="print">
              <a:alphaModFix amt="72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alf Frame 39"/>
          <p:cNvSpPr/>
          <p:nvPr/>
        </p:nvSpPr>
        <p:spPr>
          <a:xfrm rot="10800000">
            <a:off x="1043608" y="1268760"/>
            <a:ext cx="1224136" cy="576064"/>
          </a:xfrm>
          <a:prstGeom prst="halfFrame">
            <a:avLst>
              <a:gd name="adj1" fmla="val 20634"/>
              <a:gd name="adj2" fmla="val 33333"/>
            </a:avLst>
          </a:prstGeom>
          <a:blipFill dpi="0" rotWithShape="1">
            <a:blip r:embed="rId5" cstate="print">
              <a:alphaModFix amt="72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Rectangle 42"/>
          <p:cNvSpPr/>
          <p:nvPr/>
        </p:nvSpPr>
        <p:spPr>
          <a:xfrm>
            <a:off x="2195736" y="6715148"/>
            <a:ext cx="5760640" cy="45719"/>
          </a:xfrm>
          <a:prstGeom prst="rect">
            <a:avLst/>
          </a:prstGeom>
          <a:blipFill dpi="0" rotWithShape="1">
            <a:blip r:embed="rId6" cstate="print">
              <a:alphaModFix amt="72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96111342945312.jpg"/>
          <p:cNvPicPr>
            <a:picLocks noChangeAspect="1"/>
          </p:cNvPicPr>
          <p:nvPr/>
        </p:nvPicPr>
        <p:blipFill>
          <a:blip r:embed="rId7" cstate="print"/>
          <a:stretch>
            <a:fillRect/>
          </a:stretch>
        </p:blipFill>
        <p:spPr>
          <a:xfrm>
            <a:off x="323528" y="1340768"/>
            <a:ext cx="720080" cy="617828"/>
          </a:xfrm>
          <a:prstGeom prst="ellipse">
            <a:avLst/>
          </a:prstGeom>
          <a:ln>
            <a:noFill/>
          </a:ln>
          <a:effectLst>
            <a:softEdge rad="112500"/>
          </a:effectLst>
        </p:spPr>
      </p:pic>
      <p:sp>
        <p:nvSpPr>
          <p:cNvPr id="33" name="Прямоугольник 5"/>
          <p:cNvSpPr/>
          <p:nvPr/>
        </p:nvSpPr>
        <p:spPr>
          <a:xfrm>
            <a:off x="1043608" y="44624"/>
            <a:ext cx="8100392" cy="307777"/>
          </a:xfrm>
          <a:prstGeom prst="rect">
            <a:avLst/>
          </a:prstGeom>
        </p:spPr>
        <p:txBody>
          <a:bodyPr wrap="square">
            <a:spAutoFit/>
          </a:bodyPr>
          <a:lstStyle/>
          <a:p>
            <a:pPr algn="ctr"/>
            <a:r>
              <a:rPr lang="ka-GE" sz="1400" b="1" dirty="0" smtClean="0">
                <a:blipFill>
                  <a:blip r:embed="rId8"/>
                  <a:tile tx="0" ty="0" sx="100000" sy="100000" flip="none" algn="tl"/>
                </a:blipFill>
                <a:latin typeface="Book Antiqua" pitchFamily="18" charset="0"/>
              </a:rPr>
              <a:t>ივ. ჯავახიშვილის სახელობის თბილისის სახელმწიფო უნივერსიტეტი</a:t>
            </a:r>
            <a:endParaRPr lang="ka-GE" sz="1400" b="1" dirty="0">
              <a:blipFill>
                <a:blip r:embed="rId8"/>
                <a:tile tx="0" ty="0" sx="100000" sy="100000" flip="none" algn="tl"/>
              </a:blipFill>
              <a:latin typeface="Book Antiqua" pitchFamily="18" charset="0"/>
            </a:endParaRPr>
          </a:p>
        </p:txBody>
      </p:sp>
      <p:sp>
        <p:nvSpPr>
          <p:cNvPr id="34" name="Прямоугольник 6"/>
          <p:cNvSpPr/>
          <p:nvPr/>
        </p:nvSpPr>
        <p:spPr>
          <a:xfrm>
            <a:off x="1043608" y="404664"/>
            <a:ext cx="8100392" cy="369332"/>
          </a:xfrm>
          <a:prstGeom prst="rect">
            <a:avLst/>
          </a:prstGeom>
        </p:spPr>
        <p:txBody>
          <a:bodyPr wrap="square">
            <a:spAutoFit/>
          </a:bodyPr>
          <a:lstStyle/>
          <a:p>
            <a:pPr algn="ctr"/>
            <a:r>
              <a:rPr lang="ka-GE" b="1" dirty="0" smtClean="0">
                <a:solidFill>
                  <a:schemeClr val="accent1">
                    <a:lumMod val="50000"/>
                  </a:schemeClr>
                </a:solidFill>
                <a:latin typeface="Book Antiqua" pitchFamily="18" charset="0"/>
              </a:rPr>
              <a:t>ზუსტი</a:t>
            </a:r>
            <a:r>
              <a:rPr lang="en-US" b="1" dirty="0" smtClean="0">
                <a:solidFill>
                  <a:schemeClr val="accent1">
                    <a:lumMod val="50000"/>
                  </a:schemeClr>
                </a:solidFill>
                <a:latin typeface="Book Antiqua" pitchFamily="18" charset="0"/>
              </a:rPr>
              <a:t> </a:t>
            </a:r>
            <a:r>
              <a:rPr lang="ka-GE" b="1" dirty="0" smtClean="0">
                <a:solidFill>
                  <a:schemeClr val="accent1">
                    <a:lumMod val="50000"/>
                  </a:schemeClr>
                </a:solidFill>
                <a:latin typeface="Book Antiqua" pitchFamily="18" charset="0"/>
              </a:rPr>
              <a:t>და</a:t>
            </a:r>
            <a:r>
              <a:rPr lang="en-US" b="1" dirty="0" smtClean="0">
                <a:solidFill>
                  <a:schemeClr val="accent1">
                    <a:lumMod val="50000"/>
                  </a:schemeClr>
                </a:solidFill>
                <a:latin typeface="Book Antiqua" pitchFamily="18" charset="0"/>
              </a:rPr>
              <a:t> </a:t>
            </a:r>
            <a:r>
              <a:rPr lang="ka-GE" b="1" dirty="0" smtClean="0">
                <a:solidFill>
                  <a:schemeClr val="accent1">
                    <a:lumMod val="50000"/>
                  </a:schemeClr>
                </a:solidFill>
                <a:latin typeface="Book Antiqua" pitchFamily="18" charset="0"/>
              </a:rPr>
              <a:t>საბუნებისმეტყველო </a:t>
            </a:r>
            <a:r>
              <a:rPr lang="en-US" b="1" dirty="0" smtClean="0">
                <a:solidFill>
                  <a:schemeClr val="accent1">
                    <a:lumMod val="50000"/>
                  </a:schemeClr>
                </a:solidFill>
                <a:latin typeface="Book Antiqua" pitchFamily="18" charset="0"/>
              </a:rPr>
              <a:t> </a:t>
            </a:r>
            <a:r>
              <a:rPr lang="ka-GE" b="1" dirty="0" smtClean="0">
                <a:solidFill>
                  <a:schemeClr val="accent1">
                    <a:lumMod val="50000"/>
                  </a:schemeClr>
                </a:solidFill>
                <a:latin typeface="Book Antiqua" pitchFamily="18" charset="0"/>
              </a:rPr>
              <a:t>მეცნიერებათა </a:t>
            </a:r>
            <a:r>
              <a:rPr lang="en-US" b="1" dirty="0" smtClean="0">
                <a:solidFill>
                  <a:schemeClr val="accent1">
                    <a:lumMod val="50000"/>
                  </a:schemeClr>
                </a:solidFill>
                <a:latin typeface="Book Antiqua" pitchFamily="18" charset="0"/>
              </a:rPr>
              <a:t> </a:t>
            </a:r>
            <a:r>
              <a:rPr lang="ka-GE" b="1" dirty="0" smtClean="0">
                <a:solidFill>
                  <a:schemeClr val="accent1">
                    <a:lumMod val="50000"/>
                  </a:schemeClr>
                </a:solidFill>
                <a:latin typeface="Book Antiqua" pitchFamily="18" charset="0"/>
              </a:rPr>
              <a:t>ფაკულტეტი</a:t>
            </a:r>
            <a:endParaRPr lang="ru-RU" b="1" dirty="0">
              <a:solidFill>
                <a:schemeClr val="accent1">
                  <a:lumMod val="50000"/>
                </a:schemeClr>
              </a:solidFill>
            </a:endParaRPr>
          </a:p>
        </p:txBody>
      </p:sp>
      <p:sp>
        <p:nvSpPr>
          <p:cNvPr id="44" name="TextBox 43"/>
          <p:cNvSpPr txBox="1">
            <a:spLocks noChangeArrowheads="1"/>
          </p:cNvSpPr>
          <p:nvPr/>
        </p:nvSpPr>
        <p:spPr bwMode="auto">
          <a:xfrm>
            <a:off x="3563888" y="2221395"/>
            <a:ext cx="3168352" cy="775557"/>
          </a:xfrm>
          <a:prstGeom prst="rect">
            <a:avLst/>
          </a:prstGeom>
          <a:noFill/>
          <a:ln w="9525">
            <a:noFill/>
            <a:miter lim="800000"/>
            <a:headEnd/>
            <a:tailEnd/>
          </a:ln>
          <a:effectLst>
            <a:glow rad="63500">
              <a:schemeClr val="accent1">
                <a:satMod val="175000"/>
                <a:alpha val="40000"/>
              </a:schemeClr>
            </a:glow>
            <a:reflection blurRad="6350" stA="52000" endA="300" endPos="35000" dir="5400000" sy="-100000" algn="bl" rotWithShape="0"/>
          </a:effectLst>
        </p:spPr>
        <p:txBody>
          <a:bodyPr wrap="square">
            <a:prstTxWarp prst="textPlain">
              <a:avLst/>
            </a:prstTxWarp>
            <a:spAutoFit/>
          </a:bodyPr>
          <a:lstStyle/>
          <a:p>
            <a:pPr algn="ctr"/>
            <a:r>
              <a:rPr lang="ka-G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
            </a:r>
            <a:br>
              <a:rPr lang="ka-G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br>
            <a:r>
              <a:rPr lang="ka-G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ook Antiqua" pitchFamily="18" charset="0"/>
              </a:rPr>
              <a:t>ნინო ჯავახიშვილი</a:t>
            </a:r>
          </a:p>
        </p:txBody>
      </p:sp>
      <p:sp>
        <p:nvSpPr>
          <p:cNvPr id="45" name="Прямоугольник 18"/>
          <p:cNvSpPr/>
          <p:nvPr/>
        </p:nvSpPr>
        <p:spPr>
          <a:xfrm>
            <a:off x="1214414" y="3500438"/>
            <a:ext cx="8100392" cy="523220"/>
          </a:xfrm>
          <a:prstGeom prst="rect">
            <a:avLst/>
          </a:prstGeom>
        </p:spPr>
        <p:txBody>
          <a:bodyPr wrap="square">
            <a:spAutoFit/>
          </a:bodyPr>
          <a:lstStyle/>
          <a:p>
            <a:pPr algn="ctr"/>
            <a:r>
              <a:rPr lang="ka-GE" sz="1400" b="1" dirty="0" smtClean="0">
                <a:solidFill>
                  <a:schemeClr val="accent1">
                    <a:lumMod val="50000"/>
                  </a:schemeClr>
                </a:solidFill>
                <a:effectLst/>
              </a:rPr>
              <a:t>ნაშრომი შესრულებულია</a:t>
            </a:r>
            <a:r>
              <a:rPr lang="en-US" sz="1400" b="1" dirty="0" smtClean="0">
                <a:solidFill>
                  <a:schemeClr val="accent1">
                    <a:lumMod val="50000"/>
                  </a:schemeClr>
                </a:solidFill>
                <a:effectLst/>
              </a:rPr>
              <a:t> </a:t>
            </a:r>
            <a:r>
              <a:rPr lang="ka-GE" sz="1400" b="1" dirty="0" smtClean="0">
                <a:solidFill>
                  <a:schemeClr val="accent1">
                    <a:lumMod val="50000"/>
                  </a:schemeClr>
                </a:solidFill>
                <a:effectLst/>
              </a:rPr>
              <a:t>ქიმიის მაგისტრის აკადემიური</a:t>
            </a:r>
          </a:p>
          <a:p>
            <a:pPr algn="ctr"/>
            <a:r>
              <a:rPr lang="ka-GE" sz="1400" b="1" dirty="0" smtClean="0">
                <a:solidFill>
                  <a:schemeClr val="accent1">
                    <a:lumMod val="50000"/>
                  </a:schemeClr>
                </a:solidFill>
                <a:effectLst/>
              </a:rPr>
              <a:t> ხარისხის მოსაპოვებლად </a:t>
            </a:r>
            <a:endParaRPr lang="ru-RU" sz="1400" b="1" dirty="0">
              <a:solidFill>
                <a:schemeClr val="accent1">
                  <a:lumMod val="50000"/>
                </a:schemeClr>
              </a:solidFill>
              <a:effectLst/>
            </a:endParaRPr>
          </a:p>
        </p:txBody>
      </p:sp>
      <p:pic>
        <p:nvPicPr>
          <p:cNvPr id="46" name="Picture 45" descr="small_shop_items_catalog_image227.jpg"/>
          <p:cNvPicPr>
            <a:picLocks noChangeAspect="1"/>
          </p:cNvPicPr>
          <p:nvPr/>
        </p:nvPicPr>
        <p:blipFill>
          <a:blip r:embed="rId9" cstate="print"/>
          <a:stretch>
            <a:fillRect/>
          </a:stretch>
        </p:blipFill>
        <p:spPr>
          <a:xfrm>
            <a:off x="7452320" y="980728"/>
            <a:ext cx="1519136" cy="1210245"/>
          </a:xfrm>
          <a:prstGeom prst="rect">
            <a:avLst/>
          </a:prstGeom>
        </p:spPr>
      </p:pic>
      <p:pic>
        <p:nvPicPr>
          <p:cNvPr id="48" name="Picture 47" descr="Lisa_Patchem_Photography_What_We_Love_Winery_193.jpg"/>
          <p:cNvPicPr>
            <a:picLocks noChangeAspect="1"/>
          </p:cNvPicPr>
          <p:nvPr/>
        </p:nvPicPr>
        <p:blipFill>
          <a:blip r:embed="rId10" cstate="print"/>
          <a:stretch>
            <a:fillRect/>
          </a:stretch>
        </p:blipFill>
        <p:spPr>
          <a:xfrm>
            <a:off x="0" y="6237312"/>
            <a:ext cx="1008112" cy="504056"/>
          </a:xfrm>
          <a:prstGeom prst="rect">
            <a:avLst/>
          </a:prstGeom>
          <a:ln>
            <a:noFill/>
          </a:ln>
          <a:effectLst>
            <a:softEdge rad="112500"/>
          </a:effectLst>
        </p:spPr>
      </p:pic>
      <p:sp>
        <p:nvSpPr>
          <p:cNvPr id="49" name="Rectangle 48"/>
          <p:cNvSpPr/>
          <p:nvPr/>
        </p:nvSpPr>
        <p:spPr>
          <a:xfrm>
            <a:off x="4487765" y="6464369"/>
            <a:ext cx="1303562" cy="276999"/>
          </a:xfrm>
          <a:prstGeom prst="rect">
            <a:avLst/>
          </a:prstGeom>
        </p:spPr>
        <p:txBody>
          <a:bodyPr wrap="none">
            <a:spAutoFit/>
          </a:bodyPr>
          <a:lstStyle/>
          <a:p>
            <a:r>
              <a:rPr lang="ka-GE" sz="1200" b="1" i="1" dirty="0" smtClean="0">
                <a:solidFill>
                  <a:schemeClr val="bg2">
                    <a:lumMod val="25000"/>
                  </a:schemeClr>
                </a:solidFill>
                <a:effectLst>
                  <a:glow rad="101600">
                    <a:schemeClr val="bg2">
                      <a:lumMod val="90000"/>
                      <a:alpha val="60000"/>
                    </a:schemeClr>
                  </a:glow>
                  <a:reflection blurRad="6350" stA="55000" endA="300" endPos="45500" dir="5400000" sy="-100000" algn="bl" rotWithShape="0"/>
                </a:effectLst>
                <a:latin typeface="Times New Roman" pitchFamily="18" charset="0"/>
                <a:cs typeface="Times New Roman" pitchFamily="18" charset="0"/>
              </a:rPr>
              <a:t>თბილისი</a:t>
            </a:r>
            <a:r>
              <a:rPr lang="en-US" sz="1200" b="1" i="1" dirty="0" smtClean="0">
                <a:solidFill>
                  <a:schemeClr val="bg2">
                    <a:lumMod val="25000"/>
                  </a:schemeClr>
                </a:solidFill>
                <a:effectLst>
                  <a:glow rad="101600">
                    <a:schemeClr val="bg2">
                      <a:lumMod val="90000"/>
                      <a:alpha val="60000"/>
                    </a:schemeClr>
                  </a:glow>
                  <a:reflection blurRad="6350" stA="55000" endA="300" endPos="45500" dir="5400000" sy="-100000" algn="bl" rotWithShape="0"/>
                </a:effectLst>
                <a:latin typeface="Times New Roman" pitchFamily="18" charset="0"/>
                <a:cs typeface="Times New Roman" pitchFamily="18" charset="0"/>
              </a:rPr>
              <a:t> - 2016</a:t>
            </a:r>
            <a:endParaRPr lang="en-US" sz="1200" dirty="0"/>
          </a:p>
        </p:txBody>
      </p:sp>
      <p:sp>
        <p:nvSpPr>
          <p:cNvPr id="52" name="Прямоугольник 24"/>
          <p:cNvSpPr/>
          <p:nvPr/>
        </p:nvSpPr>
        <p:spPr>
          <a:xfrm>
            <a:off x="1043608" y="4365104"/>
            <a:ext cx="8100392" cy="276999"/>
          </a:xfrm>
          <a:prstGeom prst="rect">
            <a:avLst/>
          </a:prstGeom>
        </p:spPr>
        <p:txBody>
          <a:bodyPr wrap="square">
            <a:spAutoFit/>
          </a:bodyPr>
          <a:lstStyle/>
          <a:p>
            <a:pPr algn="ctr"/>
            <a:r>
              <a:rPr lang="ka-GE" sz="1200" b="1" dirty="0" smtClean="0">
                <a:solidFill>
                  <a:schemeClr val="accent6">
                    <a:lumMod val="50000"/>
                  </a:schemeClr>
                </a:solidFill>
                <a:effectLst/>
                <a:latin typeface="Sylfaen" pitchFamily="18" charset="0"/>
              </a:rPr>
              <a:t>ხელმძღვანელ</a:t>
            </a:r>
            <a:r>
              <a:rPr lang="ka-GE" sz="1200" b="1" dirty="0" smtClean="0">
                <a:solidFill>
                  <a:schemeClr val="accent6">
                    <a:lumMod val="50000"/>
                  </a:schemeClr>
                </a:solidFill>
                <a:latin typeface="Sylfaen" pitchFamily="18" charset="0"/>
              </a:rPr>
              <a:t>ები:</a:t>
            </a:r>
            <a:endParaRPr lang="ru-RU" sz="1200" b="1" dirty="0">
              <a:solidFill>
                <a:schemeClr val="accent6">
                  <a:lumMod val="50000"/>
                </a:schemeClr>
              </a:solidFill>
              <a:effectLst/>
            </a:endParaRPr>
          </a:p>
        </p:txBody>
      </p:sp>
      <p:sp>
        <p:nvSpPr>
          <p:cNvPr id="53" name="Прямоугольник 27"/>
          <p:cNvSpPr/>
          <p:nvPr/>
        </p:nvSpPr>
        <p:spPr>
          <a:xfrm>
            <a:off x="1043608" y="5013176"/>
            <a:ext cx="1728192" cy="830997"/>
          </a:xfrm>
          <a:prstGeom prst="rect">
            <a:avLst/>
          </a:prstGeom>
        </p:spPr>
        <p:txBody>
          <a:bodyPr wrap="square">
            <a:spAutoFit/>
          </a:bodyPr>
          <a:lstStyle/>
          <a:p>
            <a:pPr algn="ctr"/>
            <a:r>
              <a:rPr lang="ka-GE" sz="1200" b="1" dirty="0" smtClean="0">
                <a:blipFill>
                  <a:blip r:embed="rId8"/>
                  <a:tile tx="0" ty="0" sx="100000" sy="100000" flip="none" algn="tl"/>
                </a:blipFill>
                <a:latin typeface="Book Antiqua" pitchFamily="18" charset="0"/>
              </a:rPr>
              <a:t>  სრული პროფესორი, აკადემიკოსი </a:t>
            </a:r>
          </a:p>
          <a:p>
            <a:pPr algn="ctr"/>
            <a:endParaRPr lang="ka-GE" sz="1200" b="1" dirty="0" smtClean="0">
              <a:blipFill>
                <a:blip r:embed="rId8"/>
                <a:tile tx="0" ty="0" sx="100000" sy="100000" flip="none" algn="tl"/>
              </a:blipFill>
              <a:latin typeface="Book Antiqua" pitchFamily="18" charset="0"/>
            </a:endParaRPr>
          </a:p>
          <a:p>
            <a:pPr algn="ctr"/>
            <a:r>
              <a:rPr lang="ka-GE" sz="1200" b="1" dirty="0" smtClean="0">
                <a:solidFill>
                  <a:schemeClr val="tx2">
                    <a:lumMod val="75000"/>
                  </a:schemeClr>
                </a:solidFill>
                <a:latin typeface="Book Antiqua" pitchFamily="18" charset="0"/>
              </a:rPr>
              <a:t>ბეჟან ჭანკვეტაძე</a:t>
            </a:r>
            <a:endParaRPr lang="ka-GE" sz="1200" b="1" dirty="0">
              <a:solidFill>
                <a:schemeClr val="tx2">
                  <a:lumMod val="75000"/>
                </a:schemeClr>
              </a:solidFill>
              <a:latin typeface="Book Antiqua" pitchFamily="18" charset="0"/>
            </a:endParaRPr>
          </a:p>
        </p:txBody>
      </p:sp>
      <p:sp>
        <p:nvSpPr>
          <p:cNvPr id="55" name="Прямоугольник 28"/>
          <p:cNvSpPr/>
          <p:nvPr/>
        </p:nvSpPr>
        <p:spPr>
          <a:xfrm>
            <a:off x="5796136" y="5005625"/>
            <a:ext cx="1728192" cy="830997"/>
          </a:xfrm>
          <a:prstGeom prst="rect">
            <a:avLst/>
          </a:prstGeom>
        </p:spPr>
        <p:txBody>
          <a:bodyPr wrap="square">
            <a:spAutoFit/>
          </a:bodyPr>
          <a:lstStyle/>
          <a:p>
            <a:pPr algn="ctr"/>
            <a:r>
              <a:rPr lang="ka-GE" sz="1200" b="1" dirty="0" smtClean="0">
                <a:blipFill>
                  <a:blip r:embed="rId8"/>
                  <a:tile tx="0" ty="0" sx="100000" sy="100000" flip="none" algn="tl"/>
                </a:blipFill>
                <a:latin typeface="Book Antiqua" pitchFamily="18" charset="0"/>
              </a:rPr>
              <a:t>ქიმიის მეცნიერებათა დოქტორი</a:t>
            </a:r>
          </a:p>
          <a:p>
            <a:pPr algn="ctr"/>
            <a:endParaRPr lang="ka-GE" sz="1200" b="1" dirty="0" smtClean="0">
              <a:blipFill>
                <a:blip r:embed="rId8"/>
                <a:tile tx="0" ty="0" sx="100000" sy="100000" flip="none" algn="tl"/>
              </a:blipFill>
              <a:latin typeface="Book Antiqua" pitchFamily="18" charset="0"/>
            </a:endParaRPr>
          </a:p>
          <a:p>
            <a:pPr algn="ctr"/>
            <a:r>
              <a:rPr lang="ka-GE" sz="1200" b="1" dirty="0" smtClean="0">
                <a:solidFill>
                  <a:schemeClr val="tx2">
                    <a:lumMod val="75000"/>
                  </a:schemeClr>
                </a:solidFill>
                <a:effectLst>
                  <a:outerShdw blurRad="38100" dist="38100" dir="2700000" algn="tl">
                    <a:srgbClr val="000000">
                      <a:alpha val="43137"/>
                    </a:srgbClr>
                  </a:outerShdw>
                </a:effectLst>
                <a:latin typeface="AcadMtavr" pitchFamily="2" charset="0"/>
              </a:rPr>
              <a:t>ჟუჟუნა გურჯია</a:t>
            </a:r>
            <a:endParaRPr lang="ka-GE" sz="1200" b="1" dirty="0">
              <a:blipFill>
                <a:blip r:embed="rId8"/>
                <a:tile tx="0" ty="0" sx="100000" sy="100000" flip="none" algn="tl"/>
              </a:blipFill>
              <a:latin typeface="Book Antiqua" pitchFamily="18"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in)">
                                      <p:cBhvr>
                                        <p:cTn id="7" dur="5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18" presetClass="entr" presetSubtype="12" fill="hold" nodeType="withEffect">
                                  <p:stCondLst>
                                    <p:cond delay="0"/>
                                  </p:stCondLst>
                                  <p:iterate type="lt">
                                    <p:tmPct val="0"/>
                                  </p:iterate>
                                  <p:childTnLst>
                                    <p:set>
                                      <p:cBhvr>
                                        <p:cTn id="17" dur="1" fill="hold">
                                          <p:stCondLst>
                                            <p:cond delay="0"/>
                                          </p:stCondLst>
                                        </p:cTn>
                                        <p:tgtEl>
                                          <p:spTgt spid="40"/>
                                        </p:tgtEl>
                                        <p:attrNameLst>
                                          <p:attrName>style.visibility</p:attrName>
                                        </p:attrNameLst>
                                      </p:cBhvr>
                                      <p:to>
                                        <p:strVal val="visible"/>
                                      </p:to>
                                    </p:set>
                                    <p:animEffect transition="in" filter="strips(downLeft)">
                                      <p:cBhvr>
                                        <p:cTn id="18" dur="500"/>
                                        <p:tgtEl>
                                          <p:spTgt spid="40"/>
                                        </p:tgtEl>
                                      </p:cBhvr>
                                    </p:animEffect>
                                  </p:childTnLst>
                                </p:cTn>
                              </p:par>
                            </p:childTnLst>
                          </p:cTn>
                        </p:par>
                        <p:par>
                          <p:cTn id="19" fill="hold">
                            <p:stCondLst>
                              <p:cond delay="1500"/>
                            </p:stCondLst>
                            <p:childTnLst>
                              <p:par>
                                <p:cTn id="20" presetID="17" presetClass="entr" presetSubtype="1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strVal val="#ppt_h"/>
                                          </p:val>
                                        </p:tav>
                                        <p:tav tm="100000">
                                          <p:val>
                                            <p:strVal val="#ppt_h"/>
                                          </p:val>
                                        </p:tav>
                                      </p:tavLst>
                                    </p:anim>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childTnLst>
                                </p:cTn>
                              </p:par>
                            </p:childTnLst>
                          </p:cTn>
                        </p:par>
                        <p:par>
                          <p:cTn id="27" fill="hold">
                            <p:stCondLst>
                              <p:cond delay="2500"/>
                            </p:stCondLst>
                            <p:childTnLst>
                              <p:par>
                                <p:cTn id="28" presetID="12" presetClass="entr" presetSubtype="4"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slide(fromBottom)">
                                      <p:cBhvr>
                                        <p:cTn id="30" dur="500"/>
                                        <p:tgtEl>
                                          <p:spTgt spid="24"/>
                                        </p:tgtEl>
                                      </p:cBhvr>
                                    </p:animEffect>
                                  </p:childTnLst>
                                </p:cTn>
                              </p:par>
                            </p:childTnLst>
                          </p:cTn>
                        </p:par>
                        <p:par>
                          <p:cTn id="31" fill="hold">
                            <p:stCondLst>
                              <p:cond delay="3000"/>
                            </p:stCondLst>
                            <p:childTnLst>
                              <p:par>
                                <p:cTn id="32" presetID="34" presetClass="entr" presetSubtype="0" fill="hold" nodeType="afterEffect">
                                  <p:stCondLst>
                                    <p:cond delay="0"/>
                                  </p:stCondLst>
                                  <p:childTnLst>
                                    <p:set>
                                      <p:cBhvr>
                                        <p:cTn id="33" dur="1" fill="hold">
                                          <p:stCondLst>
                                            <p:cond delay="0"/>
                                          </p:stCondLst>
                                        </p:cTn>
                                        <p:tgtEl>
                                          <p:spTgt spid="46"/>
                                        </p:tgtEl>
                                        <p:attrNameLst>
                                          <p:attrName>style.visibility</p:attrName>
                                        </p:attrNameLst>
                                      </p:cBhvr>
                                      <p:to>
                                        <p:strVal val="visible"/>
                                      </p:to>
                                    </p:set>
                                    <p:anim from="(-#ppt_w/2)" to="(#ppt_x)" calcmode="lin" valueType="num">
                                      <p:cBhvr>
                                        <p:cTn id="34" dur="600" fill="hold">
                                          <p:stCondLst>
                                            <p:cond delay="0"/>
                                          </p:stCondLst>
                                        </p:cTn>
                                        <p:tgtEl>
                                          <p:spTgt spid="46"/>
                                        </p:tgtEl>
                                        <p:attrNameLst>
                                          <p:attrName>ppt_x</p:attrName>
                                        </p:attrNameLst>
                                      </p:cBhvr>
                                    </p:anim>
                                    <p:anim from="0" to="-1.0" calcmode="lin" valueType="num">
                                      <p:cBhvr>
                                        <p:cTn id="35" dur="200" decel="50000" autoRev="1" fill="hold">
                                          <p:stCondLst>
                                            <p:cond delay="600"/>
                                          </p:stCondLst>
                                        </p:cTn>
                                        <p:tgtEl>
                                          <p:spTgt spid="46"/>
                                        </p:tgtEl>
                                        <p:attrNameLst>
                                          <p:attrName>xshear</p:attrName>
                                        </p:attrNameLst>
                                      </p:cBhvr>
                                    </p:anim>
                                    <p:animScale>
                                      <p:cBhvr>
                                        <p:cTn id="36" dur="200" decel="100000" autoRev="1" fill="hold">
                                          <p:stCondLst>
                                            <p:cond delay="600"/>
                                          </p:stCondLst>
                                        </p:cTn>
                                        <p:tgtEl>
                                          <p:spTgt spid="46"/>
                                        </p:tgtEl>
                                      </p:cBhvr>
                                      <p:from x="100000" y="100000"/>
                                      <p:to x="80000" y="100000"/>
                                    </p:animScale>
                                    <p:anim by="(#ppt_h/3+#ppt_w*0.1)" calcmode="lin" valueType="num">
                                      <p:cBhvr additive="sum">
                                        <p:cTn id="37" dur="200" decel="100000" autoRev="1" fill="hold">
                                          <p:stCondLst>
                                            <p:cond delay="600"/>
                                          </p:stCondLst>
                                        </p:cTn>
                                        <p:tgtEl>
                                          <p:spTgt spid="46"/>
                                        </p:tgtEl>
                                        <p:attrNameLst>
                                          <p:attrName>ppt_x</p:attrName>
                                        </p:attrNameLst>
                                      </p:cBhvr>
                                    </p:anim>
                                  </p:childTnLst>
                                </p:cTn>
                              </p:par>
                              <p:par>
                                <p:cTn id="38" presetID="10" presetClass="entr" presetSubtype="0" fill="hold" nodeType="withEffect">
                                  <p:stCondLst>
                                    <p:cond delay="0"/>
                                  </p:stCondLst>
                                  <p:childTnLst>
                                    <p:set>
                                      <p:cBhvr>
                                        <p:cTn id="39" dur="1" fill="hold">
                                          <p:stCondLst>
                                            <p:cond delay="0"/>
                                          </p:stCondLst>
                                        </p:cTn>
                                        <p:tgtEl>
                                          <p:spTgt spid="8195"/>
                                        </p:tgtEl>
                                        <p:attrNameLst>
                                          <p:attrName>style.visibility</p:attrName>
                                        </p:attrNameLst>
                                      </p:cBhvr>
                                      <p:to>
                                        <p:strVal val="visible"/>
                                      </p:to>
                                    </p:set>
                                    <p:animEffect transition="in" filter="fade">
                                      <p:cBhvr>
                                        <p:cTn id="40" dur="2000"/>
                                        <p:tgtEl>
                                          <p:spTgt spid="8195"/>
                                        </p:tgtEl>
                                      </p:cBhvr>
                                    </p:animEffect>
                                  </p:childTnLst>
                                </p:cTn>
                              </p:par>
                            </p:childTnLst>
                          </p:cTn>
                        </p:par>
                        <p:par>
                          <p:cTn id="41" fill="hold">
                            <p:stCondLst>
                              <p:cond delay="5000"/>
                            </p:stCondLst>
                            <p:childTnLst>
                              <p:par>
                                <p:cTn id="42" presetID="50" presetClass="entr" presetSubtype="0" decel="10000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strVal val="#ppt_w+.3"/>
                                          </p:val>
                                        </p:tav>
                                        <p:tav tm="100000">
                                          <p:val>
                                            <p:strVal val="#ppt_w"/>
                                          </p:val>
                                        </p:tav>
                                      </p:tavLst>
                                    </p:anim>
                                    <p:anim calcmode="lin" valueType="num">
                                      <p:cBhvr>
                                        <p:cTn id="45" dur="1000" fill="hold"/>
                                        <p:tgtEl>
                                          <p:spTgt spid="44"/>
                                        </p:tgtEl>
                                        <p:attrNameLst>
                                          <p:attrName>ppt_h</p:attrName>
                                        </p:attrNameLst>
                                      </p:cBhvr>
                                      <p:tavLst>
                                        <p:tav tm="0">
                                          <p:val>
                                            <p:strVal val="#ppt_h"/>
                                          </p:val>
                                        </p:tav>
                                        <p:tav tm="100000">
                                          <p:val>
                                            <p:strVal val="#ppt_h"/>
                                          </p:val>
                                        </p:tav>
                                      </p:tavLst>
                                    </p:anim>
                                    <p:animEffect transition="in" filter="fade">
                                      <p:cBhvr>
                                        <p:cTn id="46" dur="1000"/>
                                        <p:tgtEl>
                                          <p:spTgt spid="44"/>
                                        </p:tgtEl>
                                      </p:cBhvr>
                                    </p:animEffect>
                                  </p:childTnLst>
                                </p:cTn>
                              </p:par>
                              <p:par>
                                <p:cTn id="47" presetID="42"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par>
                                <p:cTn id="52" presetID="4" presetClass="entr" presetSubtype="16" fill="hold" nodeType="with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box(in)">
                                      <p:cBhvr>
                                        <p:cTn id="54" dur="500"/>
                                        <p:tgtEl>
                                          <p:spTgt spid="52"/>
                                        </p:tgtEl>
                                      </p:cBhvr>
                                    </p:animEffect>
                                  </p:childTnLst>
                                </p:cTn>
                              </p:par>
                              <p:par>
                                <p:cTn id="55" presetID="4" presetClass="entr" presetSubtype="16"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ox(in)">
                                      <p:cBhvr>
                                        <p:cTn id="57" dur="500"/>
                                        <p:tgtEl>
                                          <p:spTgt spid="53"/>
                                        </p:tgtEl>
                                      </p:cBhvr>
                                    </p:animEffect>
                                  </p:childTnLst>
                                </p:cTn>
                              </p:par>
                            </p:childTnLst>
                          </p:cTn>
                        </p:par>
                        <p:par>
                          <p:cTn id="58" fill="hold">
                            <p:stCondLst>
                              <p:cond delay="6000"/>
                            </p:stCondLst>
                            <p:childTnLst>
                              <p:par>
                                <p:cTn id="59" presetID="4" presetClass="entr" presetSubtype="16"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ox(in)">
                                      <p:cBhvr>
                                        <p:cTn id="61" dur="500"/>
                                        <p:tgtEl>
                                          <p:spTgt spid="55"/>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2000"/>
                                        <p:tgtEl>
                                          <p:spTgt spid="49"/>
                                        </p:tgtEl>
                                      </p:cBhvr>
                                    </p:animEffect>
                                  </p:childTnLst>
                                </p:cTn>
                              </p:par>
                              <p:par>
                                <p:cTn id="66" presetID="50" presetClass="entr" presetSubtype="0" decel="100000"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p:cTn id="68" dur="1000" fill="hold"/>
                                        <p:tgtEl>
                                          <p:spTgt spid="43"/>
                                        </p:tgtEl>
                                        <p:attrNameLst>
                                          <p:attrName>ppt_w</p:attrName>
                                        </p:attrNameLst>
                                      </p:cBhvr>
                                      <p:tavLst>
                                        <p:tav tm="0">
                                          <p:val>
                                            <p:strVal val="#ppt_w+.3"/>
                                          </p:val>
                                        </p:tav>
                                        <p:tav tm="100000">
                                          <p:val>
                                            <p:strVal val="#ppt_w"/>
                                          </p:val>
                                        </p:tav>
                                      </p:tavLst>
                                    </p:anim>
                                    <p:anim calcmode="lin" valueType="num">
                                      <p:cBhvr>
                                        <p:cTn id="69" dur="1000" fill="hold"/>
                                        <p:tgtEl>
                                          <p:spTgt spid="43"/>
                                        </p:tgtEl>
                                        <p:attrNameLst>
                                          <p:attrName>ppt_h</p:attrName>
                                        </p:attrNameLst>
                                      </p:cBhvr>
                                      <p:tavLst>
                                        <p:tav tm="0">
                                          <p:val>
                                            <p:strVal val="#ppt_h"/>
                                          </p:val>
                                        </p:tav>
                                        <p:tav tm="100000">
                                          <p:val>
                                            <p:strVal val="#ppt_h"/>
                                          </p:val>
                                        </p:tav>
                                      </p:tavLst>
                                    </p:anim>
                                    <p:animEffect transition="in" filter="fade">
                                      <p:cBhvr>
                                        <p:cTn id="70" dur="1000"/>
                                        <p:tgtEl>
                                          <p:spTgt spid="43"/>
                                        </p:tgtEl>
                                      </p:cBhvr>
                                    </p:animEffect>
                                  </p:childTnLst>
                                </p:cTn>
                              </p:par>
                              <p:par>
                                <p:cTn id="71" presetID="10" presetClass="entr" presetSubtype="0" fill="hold"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animBg="1"/>
      <p:bldP spid="33" grpId="0"/>
      <p:bldP spid="34" grpId="0"/>
      <p:bldP spid="44" grpId="0"/>
      <p:bldP spid="49"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10</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12" name="Table 11"/>
          <p:cNvGraphicFramePr>
            <a:graphicFrameLocks noGrp="1"/>
          </p:cNvGraphicFramePr>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რქაწითელი</a:t>
                      </a:r>
                    </a:p>
                    <a:p>
                      <a:pPr algn="ctr"/>
                      <a:r>
                        <a:rPr lang="ka-GE" sz="1100" dirty="0" smtClean="0">
                          <a:latin typeface="Sylfaen" pitchFamily="18" charset="0"/>
                        </a:rPr>
                        <a:t>კაზრეთი-2015წ.</a:t>
                      </a:r>
                      <a:endParaRPr lang="en-US" sz="14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23</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ka-GE" sz="1200" b="0" dirty="0" smtClean="0">
                          <a:latin typeface="Sylfaen" pitchFamily="18" charset="0"/>
                        </a:rPr>
                        <a:t>0</a:t>
                      </a:r>
                      <a:r>
                        <a:rPr lang="en-US" sz="1200" b="0" dirty="0" smtClean="0">
                          <a:latin typeface="Sylfaen" pitchFamily="18" charset="0"/>
                        </a:rPr>
                        <a:t>.</a:t>
                      </a:r>
                      <a:r>
                        <a:rPr lang="ka-GE" sz="1200" b="0" dirty="0" smtClean="0">
                          <a:latin typeface="Sylfaen" pitchFamily="18" charset="0"/>
                        </a:rPr>
                        <a:t>6</a:t>
                      </a:r>
                      <a:r>
                        <a:rPr lang="en-US" sz="1200" b="0" dirty="0" smtClean="0">
                          <a:latin typeface="Sylfaen" pitchFamily="18" charset="0"/>
                        </a:rPr>
                        <a:t>5</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0.06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0.0</a:t>
                      </a:r>
                      <a:r>
                        <a:rPr lang="ka-GE" sz="1200" b="0" dirty="0" smtClean="0">
                          <a:latin typeface="Sylfaen" pitchFamily="18" charset="0"/>
                        </a:rPr>
                        <a:t>2</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pic>
        <p:nvPicPr>
          <p:cNvPr id="126978" name="Picture 2" descr="http://www.menu.ge/resources/default/img/restaurant_products/big/1423912286,4588.jpeg"/>
          <p:cNvPicPr>
            <a:picLocks noChangeAspect="1" noChangeArrowheads="1"/>
          </p:cNvPicPr>
          <p:nvPr/>
        </p:nvPicPr>
        <p:blipFill>
          <a:blip r:embed="rId5" cstate="print"/>
          <a:srcRect/>
          <a:stretch>
            <a:fillRect/>
          </a:stretch>
        </p:blipFill>
        <p:spPr bwMode="auto">
          <a:xfrm>
            <a:off x="2555776" y="1628800"/>
            <a:ext cx="1872208" cy="1872208"/>
          </a:xfrm>
          <a:prstGeom prst="rect">
            <a:avLst/>
          </a:prstGeom>
          <a:noFill/>
        </p:spPr>
      </p:pic>
      <p:graphicFrame>
        <p:nvGraphicFramePr>
          <p:cNvPr id="16" name="Table 15"/>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t>რქაწითელი</a:t>
                      </a:r>
                    </a:p>
                    <a:p>
                      <a:pPr algn="ctr"/>
                      <a:r>
                        <a:rPr lang="ka-GE" sz="1100" dirty="0" smtClean="0">
                          <a:latin typeface="Sylfaen" pitchFamily="18" charset="0"/>
                        </a:rPr>
                        <a:t>ახმეტა-2015წ</a:t>
                      </a:r>
                      <a:endParaRPr lang="en-US" sz="14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dirty="0" smtClean="0"/>
                        <a:t>0.</a:t>
                      </a:r>
                      <a:r>
                        <a:rPr lang="ka-GE" sz="1200" dirty="0" smtClean="0"/>
                        <a:t>36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ka-GE" sz="1200" dirty="0" smtClean="0"/>
                        <a:t>0</a:t>
                      </a:r>
                      <a:r>
                        <a:rPr lang="en-US" sz="1200" dirty="0" smtClean="0"/>
                        <a:t>.51</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0.0</a:t>
                      </a:r>
                      <a:r>
                        <a:rPr lang="ka-GE" sz="1200" dirty="0" smtClean="0"/>
                        <a:t>1</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126980" name="Picture 4" descr="http://bino.ge/wp-content/uploads/2014/10/GLEKHURI-rkatsiteli-qvevri.jpg"/>
          <p:cNvPicPr>
            <a:picLocks noChangeAspect="1" noChangeArrowheads="1"/>
          </p:cNvPicPr>
          <p:nvPr/>
        </p:nvPicPr>
        <p:blipFill>
          <a:blip r:embed="rId6" cstate="print"/>
          <a:srcRect/>
          <a:stretch>
            <a:fillRect/>
          </a:stretch>
        </p:blipFill>
        <p:spPr bwMode="auto">
          <a:xfrm>
            <a:off x="3203848" y="4819783"/>
            <a:ext cx="504056" cy="1777569"/>
          </a:xfrm>
          <a:prstGeom prst="rect">
            <a:avLst/>
          </a:prstGeom>
          <a:noFill/>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11</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6" name="Table 5"/>
          <p:cNvGraphicFramePr>
            <a:graphicFrameLocks noGrp="1"/>
          </p:cNvGraphicFramePr>
          <p:nvPr>
            <p:extLst>
              <p:ext uri="{D42A27DB-BD31-4B8C-83A1-F6EECF244321}">
                <p14:modId xmlns:p14="http://schemas.microsoft.com/office/powerpoint/2010/main" val="3948638112"/>
              </p:ext>
            </p:extLst>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baseline="0" dirty="0" smtClean="0">
                          <a:latin typeface="Sylfaen" pitchFamily="18" charset="0"/>
                        </a:rPr>
                        <a:t>რქაწითელი</a:t>
                      </a:r>
                    </a:p>
                    <a:p>
                      <a:pPr algn="ctr"/>
                      <a:r>
                        <a:rPr lang="ka-GE" sz="1200" baseline="0" dirty="0" smtClean="0">
                          <a:latin typeface="Sylfaen" pitchFamily="18" charset="0"/>
                        </a:rPr>
                        <a:t>ქვემო ბოლნისი-2014წ</a:t>
                      </a: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28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0.0</a:t>
                      </a:r>
                      <a:r>
                        <a:rPr lang="ka-GE" sz="1200" b="0" dirty="0" smtClean="0">
                          <a:latin typeface="Sylfaen" pitchFamily="18" charset="0"/>
                        </a:rPr>
                        <a:t>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22</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0.1</a:t>
                      </a:r>
                      <a:r>
                        <a:rPr lang="ka-GE" sz="1200" b="0" dirty="0" smtClean="0">
                          <a:latin typeface="Sylfaen" pitchFamily="18" charset="0"/>
                        </a:rPr>
                        <a:t>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7" name="Table 6"/>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latin typeface="Sylfaen" pitchFamily="18" charset="0"/>
                        </a:rPr>
                        <a:t>რქაწითელი </a:t>
                      </a:r>
                    </a:p>
                    <a:p>
                      <a:pPr algn="ctr"/>
                      <a:r>
                        <a:rPr lang="ka-GE" sz="1400" dirty="0" smtClean="0">
                          <a:latin typeface="Sylfaen" pitchFamily="18" charset="0"/>
                        </a:rPr>
                        <a:t> </a:t>
                      </a:r>
                      <a:r>
                        <a:rPr lang="ka-GE" sz="1200" dirty="0" smtClean="0">
                          <a:latin typeface="Sylfaen" pitchFamily="18" charset="0"/>
                        </a:rPr>
                        <a:t>მარნეული-2015წ</a:t>
                      </a:r>
                      <a:endParaRPr lang="en-US" sz="12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dirty="0" smtClean="0"/>
                        <a:t>0.</a:t>
                      </a:r>
                      <a:r>
                        <a:rPr lang="ka-GE" sz="1200" dirty="0" smtClean="0"/>
                        <a:t>31</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0.0</a:t>
                      </a:r>
                      <a:r>
                        <a:rPr lang="ka-GE" sz="1200" b="0" dirty="0" smtClean="0">
                          <a:latin typeface="Sylfaen" pitchFamily="18" charset="0"/>
                        </a:rPr>
                        <a:t>2</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ka-GE" sz="1200" dirty="0" smtClean="0"/>
                        <a:t>0</a:t>
                      </a:r>
                      <a:r>
                        <a:rPr lang="en-US" sz="1200" dirty="0" smtClean="0"/>
                        <a:t>.</a:t>
                      </a:r>
                      <a:r>
                        <a:rPr lang="ka-GE" sz="1200" dirty="0" smtClean="0"/>
                        <a:t>2</a:t>
                      </a:r>
                      <a:r>
                        <a:rPr lang="en-US" sz="1200" dirty="0" smtClean="0"/>
                        <a:t>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b="0" dirty="0" smtClean="0">
                          <a:latin typeface="+mn-lt"/>
                        </a:rPr>
                        <a:t>0.1</a:t>
                      </a:r>
                      <a:r>
                        <a:rPr lang="ka-GE" sz="1200" b="0" dirty="0" smtClean="0">
                          <a:latin typeface="+mn-lt"/>
                        </a:rPr>
                        <a:t>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02</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123908" name="Picture 4" descr="http://www.tbilvino.ge/images/bottles/large/VG_Saperavi_R_DSC4945_400.gif"/>
          <p:cNvPicPr>
            <a:picLocks noChangeAspect="1" noChangeArrowheads="1"/>
          </p:cNvPicPr>
          <p:nvPr/>
        </p:nvPicPr>
        <p:blipFill>
          <a:blip r:embed="rId5" cstate="print"/>
          <a:srcRect/>
          <a:stretch>
            <a:fillRect/>
          </a:stretch>
        </p:blipFill>
        <p:spPr bwMode="auto">
          <a:xfrm>
            <a:off x="3131840" y="1537155"/>
            <a:ext cx="648072" cy="1963853"/>
          </a:xfrm>
          <a:prstGeom prst="rect">
            <a:avLst/>
          </a:prstGeom>
          <a:noFill/>
        </p:spPr>
      </p:pic>
      <p:pic>
        <p:nvPicPr>
          <p:cNvPr id="123910" name="Picture 6" descr="http://www.schuchmann-wines.com/assets/images/Weinflaschen/Weisswein/kisi_mtsvane.jpg.jpg"/>
          <p:cNvPicPr>
            <a:picLocks noChangeAspect="1" noChangeArrowheads="1"/>
          </p:cNvPicPr>
          <p:nvPr/>
        </p:nvPicPr>
        <p:blipFill>
          <a:blip r:embed="rId6" cstate="print"/>
          <a:srcRect/>
          <a:stretch>
            <a:fillRect/>
          </a:stretch>
        </p:blipFill>
        <p:spPr bwMode="auto">
          <a:xfrm>
            <a:off x="3195339" y="4797152"/>
            <a:ext cx="656581" cy="1872208"/>
          </a:xfrm>
          <a:prstGeom prst="rect">
            <a:avLst/>
          </a:prstGeom>
          <a:noFill/>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12</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7" name="Table 6"/>
          <p:cNvGraphicFramePr>
            <a:graphicFrameLocks noGrp="1"/>
          </p:cNvGraphicFramePr>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 ბოლნისი</a:t>
                      </a:r>
                    </a:p>
                    <a:p>
                      <a:pPr algn="ctr"/>
                      <a:r>
                        <a:rPr lang="ka-GE" sz="1200" dirty="0" smtClean="0">
                          <a:latin typeface="Sylfaen" pitchFamily="18" charset="0"/>
                        </a:rPr>
                        <a:t>დერჩულა-2014წ</a:t>
                      </a:r>
                      <a:endParaRPr lang="en-US" sz="12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39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10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80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8" name="Table 7"/>
          <p:cNvGraphicFramePr>
            <a:graphicFrameLocks noGrp="1"/>
          </p:cNvGraphicFramePr>
          <p:nvPr/>
        </p:nvGraphicFramePr>
        <p:xfrm>
          <a:off x="1691680" y="3789037"/>
          <a:ext cx="7200800" cy="2825356"/>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latin typeface="Sylfaen" pitchFamily="18" charset="0"/>
                        </a:rPr>
                        <a:t>ბოლნისი</a:t>
                      </a:r>
                    </a:p>
                    <a:p>
                      <a:pPr algn="ctr"/>
                      <a:r>
                        <a:rPr lang="ka-GE" sz="1200" dirty="0" smtClean="0">
                          <a:latin typeface="Sylfaen" pitchFamily="18" charset="0"/>
                        </a:rPr>
                        <a:t>დერჩულა</a:t>
                      </a:r>
                      <a:r>
                        <a:rPr lang="ka-GE" sz="1400" dirty="0" smtClean="0">
                          <a:latin typeface="Sylfaen" pitchFamily="18" charset="0"/>
                        </a:rPr>
                        <a:t>-</a:t>
                      </a:r>
                      <a:r>
                        <a:rPr lang="ka-GE" sz="1200" dirty="0" smtClean="0">
                          <a:latin typeface="Sylfaen" pitchFamily="18" charset="0"/>
                        </a:rPr>
                        <a:t>2015წ</a:t>
                      </a:r>
                      <a:endParaRPr lang="en-US" sz="12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136219">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dirty="0" smtClean="0"/>
                        <a:t>0.</a:t>
                      </a:r>
                      <a:r>
                        <a:rPr lang="ka-GE" sz="1200" dirty="0" smtClean="0"/>
                        <a:t>46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ka-GE" sz="1200" dirty="0" smtClean="0"/>
                        <a:t>0</a:t>
                      </a:r>
                      <a:r>
                        <a:rPr lang="en-US" sz="1200" dirty="0" smtClean="0"/>
                        <a:t>.</a:t>
                      </a:r>
                      <a:r>
                        <a:rPr lang="ka-GE" sz="1200" dirty="0" smtClean="0"/>
                        <a:t>66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b="0" dirty="0" smtClean="0">
                          <a:latin typeface="+mn-lt"/>
                        </a:rPr>
                        <a:t>0.</a:t>
                      </a:r>
                      <a:r>
                        <a:rPr lang="ka-GE" sz="1200" b="0" dirty="0" smtClean="0">
                          <a:latin typeface="+mn-lt"/>
                        </a:rPr>
                        <a:t>03</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04</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124932" name="Picture 4" descr="http://www.tbilvino.ge/images/bottles/large/TR_ALAZNIS_VELI_R_DSC4124_400.gif"/>
          <p:cNvPicPr>
            <a:picLocks noChangeAspect="1" noChangeArrowheads="1"/>
          </p:cNvPicPr>
          <p:nvPr/>
        </p:nvPicPr>
        <p:blipFill>
          <a:blip r:embed="rId5" cstate="print"/>
          <a:srcRect/>
          <a:stretch>
            <a:fillRect/>
          </a:stretch>
        </p:blipFill>
        <p:spPr bwMode="auto">
          <a:xfrm>
            <a:off x="3131840" y="1556792"/>
            <a:ext cx="639471" cy="1937792"/>
          </a:xfrm>
          <a:prstGeom prst="rect">
            <a:avLst/>
          </a:prstGeom>
          <a:noFill/>
        </p:spPr>
      </p:pic>
      <p:sp>
        <p:nvSpPr>
          <p:cNvPr id="124934" name="AutoShape 6" descr="ალაზნის ველი - რქაწითელი-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4936" name="AutoShape 8" descr="ალაზნის ველი - რქაწითელი-ის სურათის შედეგ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4938" name="Picture 10" descr="http://www.tbilvino.ge/images/bottles/large/VG_Alaznis_Veli_W_DSC4926_400.gif"/>
          <p:cNvPicPr>
            <a:picLocks noChangeAspect="1" noChangeArrowheads="1"/>
          </p:cNvPicPr>
          <p:nvPr/>
        </p:nvPicPr>
        <p:blipFill>
          <a:blip r:embed="rId6" cstate="print"/>
          <a:srcRect/>
          <a:stretch>
            <a:fillRect/>
          </a:stretch>
        </p:blipFill>
        <p:spPr bwMode="auto">
          <a:xfrm>
            <a:off x="3131840" y="4653136"/>
            <a:ext cx="648072" cy="1963854"/>
          </a:xfrm>
          <a:prstGeom prst="rect">
            <a:avLst/>
          </a:prstGeom>
          <a:noFill/>
        </p:spPr>
      </p:pic>
    </p:spTree>
  </p:cSld>
  <p:clrMapOvr>
    <a:masterClrMapping/>
  </p:clrMapOvr>
  <p:transition>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13</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12" name="Table 11"/>
          <p:cNvGraphicFramePr>
            <a:graphicFrameLocks noGrp="1"/>
          </p:cNvGraphicFramePr>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რქაწითელი</a:t>
                      </a:r>
                    </a:p>
                    <a:p>
                      <a:pPr algn="ctr"/>
                      <a:r>
                        <a:rPr lang="ka-GE" sz="1100" dirty="0" smtClean="0">
                          <a:latin typeface="Sylfaen" pitchFamily="18" charset="0"/>
                        </a:rPr>
                        <a:t>ლაგოდეხი-2014წ.</a:t>
                      </a:r>
                      <a:endParaRPr lang="en-US" sz="14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0.4</a:t>
                      </a:r>
                      <a:r>
                        <a:rPr lang="ka-GE" sz="1200" b="0" dirty="0" smtClean="0">
                          <a:latin typeface="Sylfaen" pitchFamily="18" charset="0"/>
                        </a:rPr>
                        <a:t>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33</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0.60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0.09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0.05</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16" name="Table 15"/>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t>რქაწითელი</a:t>
                      </a:r>
                    </a:p>
                    <a:p>
                      <a:pPr algn="ctr"/>
                      <a:r>
                        <a:rPr lang="ka-GE" sz="1100" dirty="0" smtClean="0">
                          <a:latin typeface="Sylfaen" pitchFamily="18" charset="0"/>
                        </a:rPr>
                        <a:t>ლაგოდეხი-2015წ.</a:t>
                      </a:r>
                      <a:endParaRPr lang="en-US" sz="14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dirty="0" smtClean="0"/>
                        <a:t>0.</a:t>
                      </a:r>
                      <a:r>
                        <a:rPr lang="ka-GE" sz="1200" dirty="0" smtClean="0"/>
                        <a:t>50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mn-lt"/>
                        </a:rPr>
                        <a:t>0.35</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ka-GE" sz="1200" dirty="0" smtClean="0"/>
                        <a:t>0</a:t>
                      </a:r>
                      <a:r>
                        <a:rPr lang="en-US" sz="1200" dirty="0" smtClean="0"/>
                        <a:t>.64</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0.03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128002" name="Picture 2" descr="http://ferma.ge/Images/Rkatsiteli_Qvevri_wine_Rostomaant_Marani_2013-178x300.jpg"/>
          <p:cNvPicPr>
            <a:picLocks noChangeAspect="1" noChangeArrowheads="1"/>
          </p:cNvPicPr>
          <p:nvPr/>
        </p:nvPicPr>
        <p:blipFill>
          <a:blip r:embed="rId5" cstate="print"/>
          <a:srcRect/>
          <a:stretch>
            <a:fillRect/>
          </a:stretch>
        </p:blipFill>
        <p:spPr bwMode="auto">
          <a:xfrm>
            <a:off x="3131840" y="4703543"/>
            <a:ext cx="648072" cy="1893809"/>
          </a:xfrm>
          <a:prstGeom prst="rect">
            <a:avLst/>
          </a:prstGeom>
          <a:noFill/>
        </p:spPr>
      </p:pic>
      <p:pic>
        <p:nvPicPr>
          <p:cNvPr id="13" name="Picture 2" descr="http://ferma.ge/Images/Rkatsiteli_Qvevri_wine_Rostomaant_Marani_2013-178x300.jpg"/>
          <p:cNvPicPr>
            <a:picLocks noChangeAspect="1" noChangeArrowheads="1"/>
          </p:cNvPicPr>
          <p:nvPr/>
        </p:nvPicPr>
        <p:blipFill>
          <a:blip r:embed="rId5" cstate="print"/>
          <a:srcRect/>
          <a:stretch>
            <a:fillRect/>
          </a:stretch>
        </p:blipFill>
        <p:spPr bwMode="auto">
          <a:xfrm>
            <a:off x="3131840" y="1556792"/>
            <a:ext cx="648072" cy="1893809"/>
          </a:xfrm>
          <a:prstGeom prst="rect">
            <a:avLst/>
          </a:prstGeom>
          <a:noFill/>
        </p:spPr>
      </p:pic>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14</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7" name="Table 6"/>
          <p:cNvGraphicFramePr>
            <a:graphicFrameLocks noGrp="1"/>
          </p:cNvGraphicFramePr>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ცოლიკაური</a:t>
                      </a:r>
                    </a:p>
                    <a:p>
                      <a:pPr algn="ctr"/>
                      <a:r>
                        <a:rPr lang="ka-GE" sz="1100" dirty="0" smtClean="0">
                          <a:latin typeface="Sylfaen" pitchFamily="18" charset="0"/>
                        </a:rPr>
                        <a:t>ცაგერი-2014წ.</a:t>
                      </a:r>
                      <a:endParaRPr lang="en-US" sz="11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ka-GE" sz="1200" b="0" dirty="0" smtClean="0">
                          <a:latin typeface="Sylfaen" pitchFamily="18" charset="0"/>
                        </a:rPr>
                        <a:t>0</a:t>
                      </a:r>
                      <a:r>
                        <a:rPr lang="en-US" sz="1200" b="0" dirty="0" smtClean="0">
                          <a:latin typeface="Sylfaen" pitchFamily="18" charset="0"/>
                        </a:rPr>
                        <a:t>.</a:t>
                      </a:r>
                      <a:r>
                        <a:rPr lang="ka-GE" sz="1200" b="0" dirty="0" smtClean="0">
                          <a:latin typeface="Sylfaen" pitchFamily="18" charset="0"/>
                        </a:rPr>
                        <a:t>67</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ka-GE" sz="1200" b="0" dirty="0" smtClean="0">
                          <a:latin typeface="Sylfaen" pitchFamily="18" charset="0"/>
                        </a:rPr>
                        <a:t>0,07</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38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0.08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ka-GE" sz="1200" b="0" dirty="0" smtClean="0">
                          <a:latin typeface="Sylfaen" pitchFamily="18" charset="0"/>
                        </a:rPr>
                        <a:t>0,01</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8" name="Table 7"/>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latin typeface="Sylfaen" pitchFamily="18" charset="0"/>
                        </a:rPr>
                        <a:t>ცოლიკაური</a:t>
                      </a:r>
                    </a:p>
                    <a:p>
                      <a:pPr algn="ctr"/>
                      <a:r>
                        <a:rPr lang="ka-GE" sz="1100" dirty="0" smtClean="0">
                          <a:latin typeface="Sylfaen" pitchFamily="18" charset="0"/>
                        </a:rPr>
                        <a:t>ლეჩხუმი-</a:t>
                      </a:r>
                      <a:r>
                        <a:rPr lang="en-US" sz="1100" dirty="0" smtClean="0">
                          <a:latin typeface="Sylfaen" pitchFamily="18" charset="0"/>
                        </a:rPr>
                        <a:t>201</a:t>
                      </a:r>
                      <a:r>
                        <a:rPr lang="ka-GE" sz="1100" dirty="0" smtClean="0">
                          <a:latin typeface="Sylfaen" pitchFamily="18" charset="0"/>
                        </a:rPr>
                        <a:t>5წ.</a:t>
                      </a:r>
                      <a:endParaRPr lang="en-US" sz="11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b="0" dirty="0" smtClean="0">
                          <a:latin typeface="+mn-lt"/>
                        </a:rPr>
                        <a:t>0.</a:t>
                      </a:r>
                      <a:r>
                        <a:rPr lang="ka-GE" sz="1200" b="0" dirty="0" smtClean="0">
                          <a:latin typeface="+mn-lt"/>
                        </a:rPr>
                        <a:t>79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en-US" sz="1200" dirty="0" smtClean="0"/>
                        <a:t>0.</a:t>
                      </a:r>
                      <a:r>
                        <a:rPr lang="ka-GE" sz="1200" dirty="0" smtClean="0"/>
                        <a:t>40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b="0" dirty="0" smtClean="0">
                          <a:latin typeface="+mn-lt"/>
                        </a:rPr>
                        <a:t>0.</a:t>
                      </a:r>
                      <a:r>
                        <a:rPr lang="ka-GE" sz="1200" b="0" dirty="0" smtClean="0">
                          <a:latin typeface="+mn-lt"/>
                        </a:rPr>
                        <a:t>10</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02</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129026" name="Picture 2" descr="http://www.vinoge.com/files/pics/bottle-premium-tsolikauri-transp-rgb.png"/>
          <p:cNvPicPr>
            <a:picLocks noChangeAspect="1" noChangeArrowheads="1"/>
          </p:cNvPicPr>
          <p:nvPr/>
        </p:nvPicPr>
        <p:blipFill>
          <a:blip r:embed="rId5" cstate="print"/>
          <a:srcRect/>
          <a:stretch>
            <a:fillRect/>
          </a:stretch>
        </p:blipFill>
        <p:spPr bwMode="auto">
          <a:xfrm rot="5400000">
            <a:off x="2656910" y="2319754"/>
            <a:ext cx="1688034" cy="450142"/>
          </a:xfrm>
          <a:prstGeom prst="rect">
            <a:avLst/>
          </a:prstGeom>
          <a:noFill/>
        </p:spPr>
      </p:pic>
      <p:pic>
        <p:nvPicPr>
          <p:cNvPr id="129028" name="Picture 4" descr="http://winesgeorgia.nethouse.ru/static/img/0000/0001/0738/10738966.gz5yjdyjqf.jpg?1"/>
          <p:cNvPicPr>
            <a:picLocks noChangeAspect="1" noChangeArrowheads="1"/>
          </p:cNvPicPr>
          <p:nvPr/>
        </p:nvPicPr>
        <p:blipFill>
          <a:blip r:embed="rId6" cstate="print"/>
          <a:srcRect/>
          <a:stretch>
            <a:fillRect/>
          </a:stretch>
        </p:blipFill>
        <p:spPr bwMode="auto">
          <a:xfrm>
            <a:off x="2627784" y="4509120"/>
            <a:ext cx="1619241" cy="2155247"/>
          </a:xfrm>
          <a:prstGeom prst="rect">
            <a:avLst/>
          </a:prstGeom>
          <a:noFill/>
        </p:spPr>
      </p:pic>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15</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7" name="Table 6"/>
          <p:cNvGraphicFramePr>
            <a:graphicFrameLocks noGrp="1"/>
          </p:cNvGraphicFramePr>
          <p:nvPr>
            <p:extLst>
              <p:ext uri="{D42A27DB-BD31-4B8C-83A1-F6EECF244321}">
                <p14:modId xmlns:p14="http://schemas.microsoft.com/office/powerpoint/2010/main" val="2002122552"/>
              </p:ext>
            </p:extLst>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საგარეჯოს მიკროზონა</a:t>
                      </a:r>
                    </a:p>
                    <a:p>
                      <a:pPr algn="ctr"/>
                      <a:r>
                        <a:rPr lang="ka-GE" sz="1100" dirty="0" smtClean="0">
                          <a:latin typeface="Sylfaen" pitchFamily="18" charset="0"/>
                        </a:rPr>
                        <a:t>საავტომობილო მაგისტრალთან 50მ.</a:t>
                      </a:r>
                      <a:endParaRPr lang="en-US" sz="11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ka-GE" sz="1200" b="0" dirty="0" smtClean="0">
                          <a:latin typeface="Sylfaen" pitchFamily="18" charset="0"/>
                        </a:rPr>
                        <a:t>1</a:t>
                      </a:r>
                      <a:r>
                        <a:rPr lang="en-US" sz="1200" b="0" dirty="0" smtClean="0">
                          <a:latin typeface="Sylfaen" pitchFamily="18" charset="0"/>
                        </a:rPr>
                        <a:t>.</a:t>
                      </a:r>
                      <a:r>
                        <a:rPr lang="ka-GE" sz="1200" b="0" dirty="0" smtClean="0">
                          <a:latin typeface="Sylfaen" pitchFamily="18" charset="0"/>
                        </a:rPr>
                        <a:t>42</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ka-GE" sz="1200" b="0" dirty="0" smtClean="0">
                          <a:latin typeface="Sylfaen" pitchFamily="18" charset="0"/>
                        </a:rPr>
                        <a:t>1</a:t>
                      </a:r>
                      <a:r>
                        <a:rPr lang="en-US" sz="1200" b="0" dirty="0" smtClean="0">
                          <a:latin typeface="Sylfaen" pitchFamily="18" charset="0"/>
                        </a:rPr>
                        <a:t>.38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0</a:t>
                      </a:r>
                      <a:r>
                        <a:rPr lang="en-US" sz="1200" b="0" dirty="0" smtClean="0">
                          <a:latin typeface="Sylfaen" pitchFamily="18" charset="0"/>
                        </a:rPr>
                        <a:t>2</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8" name="Table 7"/>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latin typeface="Sylfaen" pitchFamily="18" charset="0"/>
                        </a:rPr>
                        <a:t>საგარეჯოს მიკროზონა</a:t>
                      </a:r>
                    </a:p>
                    <a:p>
                      <a:pPr algn="ctr"/>
                      <a:r>
                        <a:rPr lang="ka-GE" sz="1100" dirty="0" smtClean="0">
                          <a:latin typeface="Sylfaen" pitchFamily="18" charset="0"/>
                        </a:rPr>
                        <a:t>საავტომობილო მაგისტრალთან </a:t>
                      </a:r>
                      <a:r>
                        <a:rPr lang="en-US" sz="1100" dirty="0" smtClean="0">
                          <a:latin typeface="Sylfaen" pitchFamily="18" charset="0"/>
                        </a:rPr>
                        <a:t>2</a:t>
                      </a:r>
                      <a:r>
                        <a:rPr lang="ka-GE" sz="1100" dirty="0" smtClean="0">
                          <a:latin typeface="Sylfaen" pitchFamily="18" charset="0"/>
                        </a:rPr>
                        <a:t>50მ.</a:t>
                      </a:r>
                      <a:endParaRPr lang="en-US" sz="11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dirty="0" smtClean="0"/>
                        <a:t>1.22</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1.39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en-US" sz="1200" dirty="0" smtClean="0"/>
                        <a:t>0.49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b="0" dirty="0" smtClean="0">
                          <a:latin typeface="+mn-lt"/>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3541" y="1172833"/>
            <a:ext cx="3414523" cy="2184159"/>
          </a:xfrm>
          <a:prstGeom prst="rect">
            <a:avLst/>
          </a:prstGeom>
          <a:ln>
            <a:noFill/>
          </a:ln>
          <a:effectLst>
            <a:softEdge rad="112500"/>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3541" y="4408760"/>
            <a:ext cx="3414523" cy="2304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16</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7" name="Table 6"/>
          <p:cNvGraphicFramePr>
            <a:graphicFrameLocks noGrp="1"/>
          </p:cNvGraphicFramePr>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ქვევრის ღვინის ზედა ფენიდან</a:t>
                      </a:r>
                      <a:endParaRPr lang="en-US" sz="11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0.31</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0.14</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0.7</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8" name="Table 7"/>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algn="ctr"/>
                      <a:r>
                        <a:rPr lang="ka-GE" sz="1400" dirty="0" smtClean="0">
                          <a:latin typeface="Sylfaen" pitchFamily="18" charset="0"/>
                        </a:rPr>
                        <a:t> იგივე</a:t>
                      </a:r>
                      <a:r>
                        <a:rPr lang="ka-GE" sz="1400" baseline="0" dirty="0" smtClean="0">
                          <a:latin typeface="Sylfaen" pitchFamily="18" charset="0"/>
                        </a:rPr>
                        <a:t> </a:t>
                      </a:r>
                      <a:r>
                        <a:rPr lang="ka-GE" sz="1400" dirty="0" smtClean="0">
                          <a:latin typeface="Sylfaen" pitchFamily="18" charset="0"/>
                        </a:rPr>
                        <a:t>ქვევრის ღვინის ლექი</a:t>
                      </a:r>
                      <a:endParaRPr lang="en-US" sz="11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b="0" dirty="0" smtClean="0">
                          <a:latin typeface="+mn-lt"/>
                        </a:rPr>
                        <a:t>0.36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0.33</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en-US" sz="1200" dirty="0" smtClean="0"/>
                        <a:t>1.6</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en-US" sz="1200" b="0" dirty="0" smtClean="0">
                          <a:latin typeface="+mn-lt"/>
                        </a:rPr>
                        <a:t>0.09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a:t>
                      </a:r>
                      <a:r>
                        <a:rPr lang="en-US" sz="1200" dirty="0" smtClean="0"/>
                        <a:t>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4098" name="Picture 2" descr="გაფილტრული ღვინო-ის სურათის შედეგი"/>
          <p:cNvPicPr>
            <a:picLocks noChangeAspect="1" noChangeArrowheads="1"/>
          </p:cNvPicPr>
          <p:nvPr/>
        </p:nvPicPr>
        <p:blipFill>
          <a:blip r:embed="rId5" cstate="print"/>
          <a:srcRect/>
          <a:stretch>
            <a:fillRect/>
          </a:stretch>
        </p:blipFill>
        <p:spPr bwMode="auto">
          <a:xfrm>
            <a:off x="2051720" y="1700808"/>
            <a:ext cx="2628900" cy="1743076"/>
          </a:xfrm>
          <a:prstGeom prst="rect">
            <a:avLst/>
          </a:prstGeom>
          <a:noFill/>
        </p:spPr>
      </p:pic>
      <p:pic>
        <p:nvPicPr>
          <p:cNvPr id="4100" name="Picture 4" descr="http://hotels.ltd.ge/blog/wp-content/uploads/2012/11/IMG_5183.jpg"/>
          <p:cNvPicPr>
            <a:picLocks noChangeAspect="1" noChangeArrowheads="1"/>
          </p:cNvPicPr>
          <p:nvPr/>
        </p:nvPicPr>
        <p:blipFill>
          <a:blip r:embed="rId6" cstate="print"/>
          <a:srcRect/>
          <a:stretch>
            <a:fillRect/>
          </a:stretch>
        </p:blipFill>
        <p:spPr bwMode="auto">
          <a:xfrm>
            <a:off x="2051720" y="4898404"/>
            <a:ext cx="2665598" cy="1554932"/>
          </a:xfrm>
          <a:prstGeom prst="rect">
            <a:avLst/>
          </a:prstGeom>
          <a:noFill/>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17</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graphicFrame>
        <p:nvGraphicFramePr>
          <p:cNvPr id="7" name="Table 6"/>
          <p:cNvGraphicFramePr>
            <a:graphicFrameLocks noGrp="1"/>
          </p:cNvGraphicFramePr>
          <p:nvPr>
            <p:extLst>
              <p:ext uri="{D42A27DB-BD31-4B8C-83A1-F6EECF244321}">
                <p14:modId xmlns:p14="http://schemas.microsoft.com/office/powerpoint/2010/main" val="1228237203"/>
              </p:ext>
            </p:extLst>
          </p:nvPr>
        </p:nvGraphicFramePr>
        <p:xfrm>
          <a:off x="1691680" y="548680"/>
          <a:ext cx="7200800" cy="2880323"/>
        </p:xfrm>
        <a:graphic>
          <a:graphicData uri="http://schemas.openxmlformats.org/drawingml/2006/table">
            <a:tbl>
              <a:tblPr firstRow="1" bandRow="1">
                <a:tableStyleId>{5C22544A-7EE6-4342-B048-85BDC9FD1C3A}</a:tableStyleId>
              </a:tblPr>
              <a:tblGrid>
                <a:gridCol w="3600400"/>
                <a:gridCol w="1800200"/>
                <a:gridCol w="1800200"/>
              </a:tblGrid>
              <a:tr h="575314">
                <a:tc>
                  <a:txBody>
                    <a:bodyPr/>
                    <a:lstStyle/>
                    <a:p>
                      <a:pPr algn="ctr"/>
                      <a:r>
                        <a:rPr lang="ka-GE" sz="1400" dirty="0" smtClean="0">
                          <a:latin typeface="Sylfaen" pitchFamily="18" charset="0"/>
                        </a:rPr>
                        <a:t>გაფილტრული</a:t>
                      </a:r>
                      <a:r>
                        <a:rPr lang="ka-GE" sz="1400" baseline="0" dirty="0" smtClean="0">
                          <a:latin typeface="Sylfaen" pitchFamily="18" charset="0"/>
                        </a:rPr>
                        <a:t> ჩამოსასხამი ღვინო</a:t>
                      </a:r>
                      <a:endParaRPr lang="en-US" sz="1100" dirty="0">
                        <a:latin typeface="Sylfaen" pitchFamily="18" charset="0"/>
                      </a:endParaRPr>
                    </a:p>
                  </a:txBody>
                  <a:tcPr anchor="ctr"/>
                </a:tc>
                <a:tc>
                  <a:txBody>
                    <a:bodyPr/>
                    <a:lstStyle/>
                    <a:p>
                      <a:pPr algn="ctr"/>
                      <a:r>
                        <a:rPr lang="ka-GE" sz="1400" dirty="0" smtClean="0">
                          <a:latin typeface="Sylfaen" pitchFamily="18" charset="0"/>
                        </a:rPr>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latin typeface="Sylfaen" pitchFamily="18" charset="0"/>
                        </a:rPr>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b="0" dirty="0" smtClean="0">
                          <a:latin typeface="Sylfaen" pitchFamily="18" charset="0"/>
                        </a:rPr>
                        <a:t>Zn</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8</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Cu</a:t>
                      </a:r>
                      <a:endParaRPr lang="en-US" sz="1200" b="0" dirty="0">
                        <a:latin typeface="Sylfaen" pitchFamily="18" charset="0"/>
                      </a:endParaRPr>
                    </a:p>
                  </a:txBody>
                  <a:tcPr anchor="ctr"/>
                </a:tc>
                <a:tc>
                  <a:txBody>
                    <a:bodyPr/>
                    <a:lstStyle/>
                    <a:p>
                      <a:pPr algn="ctr"/>
                      <a:r>
                        <a:rPr lang="ka-GE"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err="1" smtClean="0">
                          <a:latin typeface="Sylfaen" pitchFamily="18" charset="0"/>
                        </a:rPr>
                        <a:t>Mn</a:t>
                      </a:r>
                      <a:endParaRPr lang="en-US" sz="1200" b="0" dirty="0">
                        <a:latin typeface="Sylfaen" pitchFamily="18" charset="0"/>
                      </a:endParaRPr>
                    </a:p>
                  </a:txBody>
                  <a:tcPr anchor="ctr"/>
                </a:tc>
                <a:tc>
                  <a:txBody>
                    <a:bodyPr/>
                    <a:lstStyle/>
                    <a:p>
                      <a:pPr algn="ctr"/>
                      <a:r>
                        <a:rPr lang="en-US" sz="1200" b="0" dirty="0" smtClean="0">
                          <a:latin typeface="Sylfaen" pitchFamily="18" charset="0"/>
                        </a:rPr>
                        <a:t>0.7</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b="0" dirty="0" smtClean="0">
                          <a:latin typeface="Sylfaen" pitchFamily="18" charset="0"/>
                        </a:rPr>
                        <a:t>Ni</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smtClean="0">
                          <a:latin typeface="Sylfaen" pitchFamily="18" charset="0"/>
                        </a:rPr>
                        <a:t>Co</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b="0" dirty="0" err="1" smtClean="0">
                          <a:latin typeface="Sylfaen" pitchFamily="18" charset="0"/>
                        </a:rPr>
                        <a:t>Pb</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b="0" dirty="0" err="1" smtClean="0">
                          <a:latin typeface="Sylfaen" pitchFamily="18" charset="0"/>
                        </a:rPr>
                        <a:t>Cd</a:t>
                      </a:r>
                      <a:endParaRPr lang="en-US" sz="1200" b="0" dirty="0">
                        <a:latin typeface="Sylfaen" pitchFamily="18" charset="0"/>
                      </a:endParaRPr>
                    </a:p>
                  </a:txBody>
                  <a:tcPr anchor="ctr"/>
                </a:tc>
                <a:tc>
                  <a:txBody>
                    <a:bodyPr/>
                    <a:lstStyle/>
                    <a:p>
                      <a:pPr algn="ctr"/>
                      <a:r>
                        <a:rPr lang="en-US" sz="1200" b="0" dirty="0" smtClean="0">
                          <a:latin typeface="Sylfaen" pitchFamily="18" charset="0"/>
                        </a:rPr>
                        <a:t>&lt;</a:t>
                      </a:r>
                      <a:endParaRPr lang="en-US" sz="1200" b="0" dirty="0">
                        <a:latin typeface="Sylfaen" pitchFamily="18" charset="0"/>
                      </a:endParaRPr>
                    </a:p>
                  </a:txBody>
                  <a:tcPr anchor="ctr"/>
                </a:tc>
              </a:tr>
            </a:tbl>
          </a:graphicData>
        </a:graphic>
      </p:graphicFrame>
      <p:graphicFrame>
        <p:nvGraphicFramePr>
          <p:cNvPr id="8" name="Table 7"/>
          <p:cNvGraphicFramePr>
            <a:graphicFrameLocks noGrp="1"/>
          </p:cNvGraphicFramePr>
          <p:nvPr/>
        </p:nvGraphicFramePr>
        <p:xfrm>
          <a:off x="1691680" y="3789037"/>
          <a:ext cx="7200800" cy="2880323"/>
        </p:xfrm>
        <a:graphic>
          <a:graphicData uri="http://schemas.openxmlformats.org/drawingml/2006/table">
            <a:tbl>
              <a:tblPr firstRow="1" bandRow="1">
                <a:tableStyleId>{F5AB1C69-6EDB-4FF4-983F-18BD219EF322}</a:tableStyleId>
              </a:tblPr>
              <a:tblGrid>
                <a:gridCol w="3600400"/>
                <a:gridCol w="1800200"/>
                <a:gridCol w="1800200"/>
              </a:tblGrid>
              <a:tr h="5753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400" dirty="0" smtClean="0">
                          <a:latin typeface="Sylfaen" pitchFamily="18" charset="0"/>
                        </a:rPr>
                        <a:t> იგივე</a:t>
                      </a:r>
                      <a:r>
                        <a:rPr lang="ka-GE" sz="1400" baseline="0" dirty="0" smtClean="0">
                          <a:latin typeface="Sylfaen" pitchFamily="18" charset="0"/>
                        </a:rPr>
                        <a:t>  ღვინო გასაფილტრი</a:t>
                      </a:r>
                      <a:endParaRPr lang="en-US" sz="1100" dirty="0" smtClean="0">
                        <a:latin typeface="Sylfaen" pitchFamily="18" charset="0"/>
                      </a:endParaRPr>
                    </a:p>
                    <a:p>
                      <a:pPr algn="ctr"/>
                      <a:endParaRPr lang="en-US" sz="1100" dirty="0">
                        <a:latin typeface="Sylfaen" pitchFamily="18" charset="0"/>
                      </a:endParaRPr>
                    </a:p>
                  </a:txBody>
                  <a:tcPr anchor="ctr"/>
                </a:tc>
                <a:tc>
                  <a:txBody>
                    <a:bodyPr/>
                    <a:lstStyle/>
                    <a:p>
                      <a:pPr algn="ctr"/>
                      <a:r>
                        <a:rPr lang="ka-GE" sz="1400" dirty="0" smtClean="0"/>
                        <a:t>შემადგენელი კომპონენტი</a:t>
                      </a:r>
                      <a:endParaRPr lang="en-US" sz="1400" dirty="0">
                        <a:latin typeface="Sylfaen" pitchFamily="18" charset="0"/>
                      </a:endParaRPr>
                    </a:p>
                  </a:txBody>
                  <a:tcPr anchor="ctr"/>
                </a:tc>
                <a:tc>
                  <a:txBody>
                    <a:bodyPr/>
                    <a:lstStyle/>
                    <a:p>
                      <a:pPr algn="ctr"/>
                      <a:r>
                        <a:rPr lang="ka-GE" sz="1400" dirty="0" smtClean="0"/>
                        <a:t>კონცენტრაცია (მგ/ლ)</a:t>
                      </a:r>
                      <a:endParaRPr lang="en-US" sz="1400" dirty="0">
                        <a:latin typeface="Sylfaen" pitchFamily="18" charset="0"/>
                      </a:endParaRPr>
                    </a:p>
                  </a:txBody>
                  <a:tcPr anchor="ctr"/>
                </a:tc>
              </a:tr>
              <a:tr h="329287">
                <a:tc rowSpan="7">
                  <a:txBody>
                    <a:bodyPr/>
                    <a:lstStyle/>
                    <a:p>
                      <a:endParaRPr lang="en-US" sz="1200" b="0" dirty="0">
                        <a:latin typeface="Sylfaen" pitchFamily="18" charset="0"/>
                      </a:endParaRPr>
                    </a:p>
                  </a:txBody>
                  <a:tcPr>
                    <a:noFill/>
                  </a:tcPr>
                </a:tc>
                <a:tc>
                  <a:txBody>
                    <a:bodyPr/>
                    <a:lstStyle/>
                    <a:p>
                      <a:pPr algn="ctr"/>
                      <a:r>
                        <a:rPr lang="en-US" sz="1200" dirty="0" smtClean="0"/>
                        <a:t>Zn</a:t>
                      </a:r>
                      <a:endParaRPr lang="en-US" sz="1200" b="0" dirty="0">
                        <a:latin typeface="Sylfaen" pitchFamily="18" charset="0"/>
                      </a:endParaRPr>
                    </a:p>
                  </a:txBody>
                  <a:tcPr anchor="ctr"/>
                </a:tc>
                <a:tc>
                  <a:txBody>
                    <a:bodyPr/>
                    <a:lstStyle/>
                    <a:p>
                      <a:pPr algn="ctr"/>
                      <a:r>
                        <a:rPr lang="en-US" sz="1200" b="0" dirty="0" smtClean="0">
                          <a:latin typeface="+mn-lt"/>
                        </a:rPr>
                        <a:t>0.</a:t>
                      </a:r>
                      <a:r>
                        <a:rPr lang="ka-GE" sz="1200" b="0" dirty="0" smtClean="0">
                          <a:latin typeface="+mn-lt"/>
                        </a:rPr>
                        <a:t>89</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Cu</a:t>
                      </a:r>
                      <a:endParaRPr lang="en-US" sz="1200" b="0" dirty="0">
                        <a:latin typeface="Sylfaen" pitchFamily="18" charset="0"/>
                      </a:endParaRPr>
                    </a:p>
                  </a:txBody>
                  <a:tcPr anchor="ctr"/>
                </a:tc>
                <a:tc>
                  <a:txBody>
                    <a:bodyPr/>
                    <a:lstStyle/>
                    <a:p>
                      <a:pPr algn="ctr"/>
                      <a:r>
                        <a:rPr lang="en-US" sz="1200" b="0" dirty="0" smtClean="0">
                          <a:latin typeface="Sylfaen" pitchFamily="18" charset="0"/>
                        </a:rPr>
                        <a:t>0.</a:t>
                      </a:r>
                      <a:r>
                        <a:rPr lang="ka-GE" sz="1200" b="0" dirty="0" smtClean="0">
                          <a:latin typeface="Sylfaen" pitchFamily="18" charset="0"/>
                        </a:rPr>
                        <a:t>17</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err="1" smtClean="0"/>
                        <a:t>Mn</a:t>
                      </a:r>
                      <a:endParaRPr lang="en-US" sz="1200" b="0" dirty="0">
                        <a:latin typeface="Sylfaen" pitchFamily="18" charset="0"/>
                      </a:endParaRPr>
                    </a:p>
                  </a:txBody>
                  <a:tcPr anchor="ctr"/>
                </a:tc>
                <a:tc>
                  <a:txBody>
                    <a:bodyPr/>
                    <a:lstStyle/>
                    <a:p>
                      <a:pPr algn="ctr"/>
                      <a:r>
                        <a:rPr lang="ka-GE" sz="1200" b="0" dirty="0" smtClean="0">
                          <a:latin typeface="+mn-lt"/>
                        </a:rPr>
                        <a:t>0,82</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tc>
                <a:tc>
                  <a:txBody>
                    <a:bodyPr/>
                    <a:lstStyle/>
                    <a:p>
                      <a:pPr algn="ctr"/>
                      <a:r>
                        <a:rPr lang="en-US" sz="1200" dirty="0" smtClean="0"/>
                        <a:t>Ni</a:t>
                      </a:r>
                      <a:endParaRPr lang="en-US" sz="1200" b="0" dirty="0">
                        <a:latin typeface="Sylfaen" pitchFamily="18" charset="0"/>
                      </a:endParaRPr>
                    </a:p>
                  </a:txBody>
                  <a:tcPr anchor="ctr"/>
                </a:tc>
                <a:tc>
                  <a:txBody>
                    <a:bodyPr/>
                    <a:lstStyle/>
                    <a:p>
                      <a:pPr algn="ctr"/>
                      <a:r>
                        <a:rPr lang="ka-GE" sz="1200" b="0" dirty="0" smtClean="0">
                          <a:latin typeface="+mn-lt"/>
                        </a:rPr>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smtClean="0"/>
                        <a:t>Co</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r h="329287">
                <a:tc vMerge="1">
                  <a:txBody>
                    <a:bodyPr/>
                    <a:lstStyle/>
                    <a:p>
                      <a:endParaRPr lang="en-US" sz="1200" b="0" dirty="0">
                        <a:latin typeface="Sylfaen" pitchFamily="18" charset="0"/>
                      </a:endParaRPr>
                    </a:p>
                  </a:txBody>
                  <a:tcPr>
                    <a:lnT w="12700" cmpd="sng">
                      <a:noFill/>
                    </a:lnT>
                  </a:tcPr>
                </a:tc>
                <a:tc>
                  <a:txBody>
                    <a:bodyPr/>
                    <a:lstStyle/>
                    <a:p>
                      <a:pPr algn="ctr"/>
                      <a:r>
                        <a:rPr lang="en-US" sz="1200" dirty="0" err="1" smtClean="0"/>
                        <a:t>Pb</a:t>
                      </a:r>
                      <a:endParaRPr lang="en-US" sz="1200" b="0" dirty="0">
                        <a:latin typeface="Sylfaen" pitchFamily="18" charset="0"/>
                      </a:endParaRPr>
                    </a:p>
                  </a:txBody>
                  <a:tcPr anchor="ctr"/>
                </a:tc>
                <a:tc>
                  <a:txBody>
                    <a:bodyPr/>
                    <a:lstStyle/>
                    <a:p>
                      <a:pPr algn="ctr"/>
                      <a:r>
                        <a:rPr lang="en-US" sz="1200" dirty="0" smtClean="0"/>
                        <a:t>0.</a:t>
                      </a:r>
                      <a:r>
                        <a:rPr lang="ka-GE" sz="1200" dirty="0" smtClean="0"/>
                        <a:t>0</a:t>
                      </a:r>
                      <a:r>
                        <a:rPr lang="en-US" sz="1200" dirty="0" smtClean="0"/>
                        <a:t>3</a:t>
                      </a:r>
                      <a:endParaRPr lang="en-US" sz="1200" b="0" dirty="0">
                        <a:latin typeface="Sylfaen" pitchFamily="18" charset="0"/>
                      </a:endParaRPr>
                    </a:p>
                  </a:txBody>
                  <a:tcPr anchor="ctr"/>
                </a:tc>
              </a:tr>
              <a:tr h="329287">
                <a:tc vMerge="1">
                  <a:txBody>
                    <a:bodyPr/>
                    <a:lstStyle/>
                    <a:p>
                      <a:endParaRPr lang="en-US" sz="1200" b="0">
                        <a:latin typeface="Sylfaen" pitchFamily="18" charset="0"/>
                      </a:endParaRPr>
                    </a:p>
                  </a:txBody>
                  <a:tcPr/>
                </a:tc>
                <a:tc>
                  <a:txBody>
                    <a:bodyPr/>
                    <a:lstStyle/>
                    <a:p>
                      <a:pPr algn="ctr"/>
                      <a:r>
                        <a:rPr lang="en-US" sz="1200" dirty="0" err="1" smtClean="0"/>
                        <a:t>Cd</a:t>
                      </a:r>
                      <a:endParaRPr lang="en-US" sz="1200" b="0" dirty="0">
                        <a:latin typeface="Sylfaen" pitchFamily="18" charset="0"/>
                      </a:endParaRPr>
                    </a:p>
                  </a:txBody>
                  <a:tcPr anchor="ctr"/>
                </a:tc>
                <a:tc>
                  <a:txBody>
                    <a:bodyPr/>
                    <a:lstStyle/>
                    <a:p>
                      <a:pPr algn="ctr"/>
                      <a:r>
                        <a:rPr lang="en-US" sz="1200" dirty="0" smtClean="0"/>
                        <a:t>&lt;</a:t>
                      </a:r>
                      <a:endParaRPr lang="en-US" sz="1200" b="0" dirty="0">
                        <a:latin typeface="Sylfaen" pitchFamily="18" charset="0"/>
                      </a:endParaRPr>
                    </a:p>
                  </a:txBody>
                  <a:tcPr anchor="ctr"/>
                </a:tc>
              </a:tr>
            </a:tbl>
          </a:graphicData>
        </a:graphic>
      </p:graphicFrame>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0948" y="1270425"/>
            <a:ext cx="3505652" cy="2322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60948" y="4534831"/>
            <a:ext cx="3505652" cy="2016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18</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7" name="Rectangle 6"/>
          <p:cNvSpPr/>
          <p:nvPr/>
        </p:nvSpPr>
        <p:spPr>
          <a:xfrm>
            <a:off x="1043608" y="467380"/>
            <a:ext cx="8100392" cy="461665"/>
          </a:xfrm>
          <a:prstGeom prst="rect">
            <a:avLst/>
          </a:prstGeom>
        </p:spPr>
        <p:txBody>
          <a:bodyPr wrap="square">
            <a:spAutoFit/>
          </a:bodyPr>
          <a:lstStyle/>
          <a:p>
            <a:pPr algn="ctr"/>
            <a:r>
              <a:rPr lang="ka-GE" altLang="ru-RU" sz="2400" b="1" dirty="0" smtClean="0">
                <a:solidFill>
                  <a:srgbClr val="C00000"/>
                </a:solidFill>
                <a:latin typeface="Sylfaen" pitchFamily="18" charset="0"/>
              </a:rPr>
              <a:t>დასკვნა:</a:t>
            </a:r>
            <a:endParaRPr lang="en-US" sz="2400" b="1" dirty="0">
              <a:solidFill>
                <a:srgbClr val="C00000"/>
              </a:solidFill>
              <a:latin typeface="Sylfaen" pitchFamily="18" charset="0"/>
            </a:endParaRPr>
          </a:p>
        </p:txBody>
      </p:sp>
      <p:sp>
        <p:nvSpPr>
          <p:cNvPr id="9" name="Rectangle 8"/>
          <p:cNvSpPr/>
          <p:nvPr/>
        </p:nvSpPr>
        <p:spPr>
          <a:xfrm>
            <a:off x="1043608" y="1177582"/>
            <a:ext cx="8100392" cy="3600986"/>
          </a:xfrm>
          <a:prstGeom prst="rect">
            <a:avLst/>
          </a:prstGeom>
        </p:spPr>
        <p:txBody>
          <a:bodyPr wrap="square">
            <a:spAutoFit/>
          </a:bodyPr>
          <a:lstStyle/>
          <a:p>
            <a:pPr marL="228600" indent="-228600" algn="just">
              <a:buFont typeface="+mj-lt"/>
              <a:buAutoNum type="arabicPeriod"/>
            </a:pPr>
            <a:r>
              <a:rPr lang="ka-GE" sz="1200" dirty="0" smtClean="0">
                <a:solidFill>
                  <a:srgbClr val="002060"/>
                </a:solidFill>
                <a:latin typeface="Sylfaen" pitchFamily="18" charset="0"/>
              </a:rPr>
              <a:t>ათვისებული იქნა მძიმე მეტალების განსაზღვრის  ატომურ აბსორბციული სპექტროფოტომეტრული მეთოდი.</a:t>
            </a:r>
            <a:endParaRPr lang="en-US" sz="1200" dirty="0" smtClean="0">
              <a:solidFill>
                <a:srgbClr val="002060"/>
              </a:solidFill>
              <a:latin typeface="Sylfaen" pitchFamily="18" charset="0"/>
            </a:endParaRPr>
          </a:p>
          <a:p>
            <a:pPr marL="228600" indent="-228600" algn="just">
              <a:buFont typeface="+mj-lt"/>
              <a:buAutoNum type="arabicPeriod"/>
            </a:pPr>
            <a:r>
              <a:rPr lang="ka-GE" sz="1200" dirty="0">
                <a:solidFill>
                  <a:srgbClr val="002060"/>
                </a:solidFill>
                <a:latin typeface="Sylfaen" pitchFamily="18" charset="0"/>
              </a:rPr>
              <a:t>განსაზღვრული იქნა  საქართველოს სხვადასხვა რეგიონისა და სხვადასხვა ტიპის ღვინოში შემდეგი მეტალები: Zn,Cd, Pb, Mn, Cu ,Ni, Co</a:t>
            </a:r>
            <a:r>
              <a:rPr lang="en-US" sz="1200" dirty="0">
                <a:solidFill>
                  <a:srgbClr val="002060"/>
                </a:solidFill>
                <a:latin typeface="Sylfaen" pitchFamily="18" charset="0"/>
              </a:rPr>
              <a:t>.</a:t>
            </a:r>
          </a:p>
          <a:p>
            <a:pPr marL="228600" indent="-228600" algn="just">
              <a:buFont typeface="+mj-lt"/>
              <a:buAutoNum type="arabicPeriod"/>
            </a:pPr>
            <a:r>
              <a:rPr lang="ka-GE" sz="1200" dirty="0" smtClean="0">
                <a:solidFill>
                  <a:srgbClr val="002060"/>
                </a:solidFill>
                <a:latin typeface="Sylfaen" pitchFamily="18" charset="0"/>
              </a:rPr>
              <a:t>მიღებული შედეგების მიხედვით საქართველოს ღვინოებში ტყვიის შემცველობა 0.0</a:t>
            </a:r>
            <a:r>
              <a:rPr lang="en-US" sz="1200" dirty="0" smtClean="0">
                <a:solidFill>
                  <a:srgbClr val="002060"/>
                </a:solidFill>
                <a:latin typeface="Sylfaen" pitchFamily="18" charset="0"/>
              </a:rPr>
              <a:t>1</a:t>
            </a:r>
            <a:r>
              <a:rPr lang="ka-GE" sz="1200" dirty="0" smtClean="0">
                <a:solidFill>
                  <a:srgbClr val="002060"/>
                </a:solidFill>
                <a:latin typeface="Sylfaen" pitchFamily="18" charset="0"/>
              </a:rPr>
              <a:t>- 0.0</a:t>
            </a:r>
            <a:r>
              <a:rPr lang="en-US" sz="1200" dirty="0">
                <a:solidFill>
                  <a:srgbClr val="002060"/>
                </a:solidFill>
                <a:latin typeface="Sylfaen" pitchFamily="18" charset="0"/>
              </a:rPr>
              <a:t>5</a:t>
            </a:r>
            <a:r>
              <a:rPr lang="ka-GE" sz="1200" dirty="0" smtClean="0">
                <a:solidFill>
                  <a:srgbClr val="002060"/>
                </a:solidFill>
                <a:latin typeface="Sylfaen" pitchFamily="18" charset="0"/>
              </a:rPr>
              <a:t> მგ/ლმდე მერყეობს.მაგრამ ტყვიის შემცველობა არ აღემატება მის ზღვრულად დასაშვებ კონცენტრაციას 0.</a:t>
            </a:r>
            <a:r>
              <a:rPr lang="en-US" sz="1200" dirty="0" smtClean="0">
                <a:solidFill>
                  <a:srgbClr val="002060"/>
                </a:solidFill>
                <a:latin typeface="Sylfaen" pitchFamily="18" charset="0"/>
              </a:rPr>
              <a:t>5</a:t>
            </a:r>
            <a:r>
              <a:rPr lang="ka-GE" sz="1200" dirty="0" smtClean="0">
                <a:solidFill>
                  <a:srgbClr val="002060"/>
                </a:solidFill>
                <a:latin typeface="Sylfaen" pitchFamily="18" charset="0"/>
              </a:rPr>
              <a:t> მგ/ლ-ს.</a:t>
            </a:r>
            <a:endParaRPr lang="en-US"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მიღებული შედეგები გვიჩვენებენ, რომ კადმიუმისა და კობალტის შემცელობა არ დაფიქსირდა საანალიზო ღვინის არცერთ სინჯში,რაც ამ ელემენტებით დაბინძურების წყაროს არარსებობაზე მიანიშნებს.</a:t>
            </a:r>
            <a:endParaRPr lang="en-US"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ღვინის თითქმის ყველა სინჯი შეიცავდა სპილენძს </a:t>
            </a:r>
            <a:r>
              <a:rPr lang="ka-GE" sz="1200" dirty="0" smtClean="0">
                <a:solidFill>
                  <a:srgbClr val="002060"/>
                </a:solidFill>
                <a:latin typeface="Sylfaen" pitchFamily="18" charset="0"/>
              </a:rPr>
              <a:t>0,0</a:t>
            </a:r>
            <a:r>
              <a:rPr lang="en-US" sz="1200" dirty="0" smtClean="0">
                <a:solidFill>
                  <a:srgbClr val="002060"/>
                </a:solidFill>
                <a:latin typeface="Sylfaen" pitchFamily="18" charset="0"/>
              </a:rPr>
              <a:t>3</a:t>
            </a:r>
            <a:r>
              <a:rPr lang="ka-GE" sz="1200" dirty="0" smtClean="0">
                <a:solidFill>
                  <a:srgbClr val="002060"/>
                </a:solidFill>
                <a:latin typeface="Sylfaen" pitchFamily="18" charset="0"/>
              </a:rPr>
              <a:t>-1.</a:t>
            </a:r>
            <a:r>
              <a:rPr lang="en-US" sz="1200" dirty="0" smtClean="0">
                <a:solidFill>
                  <a:srgbClr val="002060"/>
                </a:solidFill>
                <a:latin typeface="Sylfaen" pitchFamily="18" charset="0"/>
              </a:rPr>
              <a:t>39</a:t>
            </a:r>
            <a:r>
              <a:rPr lang="ka-GE" sz="1200" dirty="0" smtClean="0">
                <a:solidFill>
                  <a:srgbClr val="002060"/>
                </a:solidFill>
                <a:latin typeface="Sylfaen" pitchFamily="18" charset="0"/>
              </a:rPr>
              <a:t> </a:t>
            </a:r>
            <a:r>
              <a:rPr lang="ka-GE" sz="1200" dirty="0" smtClean="0">
                <a:solidFill>
                  <a:srgbClr val="002060"/>
                </a:solidFill>
                <a:latin typeface="Sylfaen" pitchFamily="18" charset="0"/>
              </a:rPr>
              <a:t>მგ/ლ. თუმცა ეს შედეგი არაჭარბებს სპილენძის ზღვრულად დასაშვებ </a:t>
            </a:r>
            <a:r>
              <a:rPr lang="ka-GE" sz="1200" dirty="0" smtClean="0">
                <a:solidFill>
                  <a:srgbClr val="002060"/>
                </a:solidFill>
                <a:latin typeface="Sylfaen" pitchFamily="18" charset="0"/>
              </a:rPr>
              <a:t>კონცენტრაციას</a:t>
            </a:r>
            <a:r>
              <a:rPr lang="en-US" sz="1200" dirty="0">
                <a:solidFill>
                  <a:srgbClr val="002060"/>
                </a:solidFill>
                <a:latin typeface="Sylfaen" pitchFamily="18" charset="0"/>
              </a:rPr>
              <a:t>.</a:t>
            </a:r>
            <a:endParaRPr lang="ka-GE"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მეტალების განსაზღვრის შედეგად დადგენილია,რომ ქვევრის ფსკერი ასრულებს ერთგვარ სორბენტის როლს,</a:t>
            </a:r>
            <a:r>
              <a:rPr lang="en-US" sz="1200" dirty="0" smtClean="0">
                <a:solidFill>
                  <a:srgbClr val="002060"/>
                </a:solidFill>
                <a:latin typeface="Sylfaen" pitchFamily="18" charset="0"/>
              </a:rPr>
              <a:t> </a:t>
            </a:r>
            <a:r>
              <a:rPr lang="ka-GE" sz="1200" dirty="0" smtClean="0">
                <a:solidFill>
                  <a:srgbClr val="002060"/>
                </a:solidFill>
                <a:latin typeface="Sylfaen" pitchFamily="18" charset="0"/>
              </a:rPr>
              <a:t>რადგან იქ ილექება ღვინოში შემავალი მძიმე მეტალების დიდი ნაწილი.</a:t>
            </a:r>
            <a:endParaRPr lang="en-US"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 ქარხნული წესით დამზადებულ ღვინოებში მიკროელემენტების  რაოდენობა მკვეთრად ნაკლებია ვიდრე ოჯახის პირობებში დამზადებული ღვინოებში.ამასთან გაფილტრულ ღვინოშიც აღინიშნება ანალოგიური ვითარება.</a:t>
            </a:r>
            <a:endParaRPr lang="en-US"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მაგისტრალებიდან დაშორებით მეტალთა კონცენტრაციის მკვეთრი განსხვავება არ ფიქსირდება.</a:t>
            </a:r>
            <a:endParaRPr lang="en-US" sz="1200" dirty="0" smtClean="0">
              <a:solidFill>
                <a:srgbClr val="002060"/>
              </a:solidFill>
              <a:latin typeface="Sylfaen" pitchFamily="18" charset="0"/>
            </a:endParaRPr>
          </a:p>
          <a:p>
            <a:pPr marL="228600" indent="-228600" algn="just">
              <a:buFont typeface="+mj-lt"/>
              <a:buAutoNum type="arabicPeriod"/>
            </a:pPr>
            <a:r>
              <a:rPr lang="ka-GE" sz="1200" dirty="0" smtClean="0">
                <a:solidFill>
                  <a:srgbClr val="002060"/>
                </a:solidFill>
                <a:latin typeface="Sylfaen" pitchFamily="18" charset="0"/>
              </a:rPr>
              <a:t>მიღებულია რომ, ერთი ტერიტორიიდან ერთნაირი ტექნოლოგიით დამზადებულ სხვადასხვა ჯიშის ყურძნისაგან დამზადებული ღვინო რამდენადმე განსხვავდება ზოგიერთი ლითონის შემცველობით. </a:t>
            </a:r>
          </a:p>
          <a:p>
            <a:pPr marL="228600" indent="-228600" algn="just">
              <a:buFont typeface="+mj-lt"/>
              <a:buAutoNum type="arabicPeriod"/>
            </a:pPr>
            <a:r>
              <a:rPr lang="ka-GE" sz="1200" dirty="0" smtClean="0">
                <a:solidFill>
                  <a:srgbClr val="002060"/>
                </a:solidFill>
                <a:latin typeface="Sylfaen" pitchFamily="18" charset="0"/>
              </a:rPr>
              <a:t>დადგენილია რომ,ლითონების შემცველობაზე გავლენას ახდენს ღვინის დაძველების დრო,კერძოდ;მეტალთა შემცველობა მცირდება დაძველების დროის ზრდასთან ერთად.</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4" descr="C:\Documents and Settings\chaika-pc\Desktop\300px-Tbilisi_State_University_building_in_1920s.jpg"/>
          <p:cNvPicPr>
            <a:picLocks noChangeAspect="1" noChangeArrowheads="1"/>
          </p:cNvPicPr>
          <p:nvPr/>
        </p:nvPicPr>
        <p:blipFill>
          <a:blip r:embed="rId3" cstate="print"/>
          <a:srcRect/>
          <a:stretch>
            <a:fillRect/>
          </a:stretch>
        </p:blipFill>
        <p:spPr bwMode="auto">
          <a:xfrm>
            <a:off x="0" y="6072206"/>
            <a:ext cx="1073816" cy="780306"/>
          </a:xfrm>
          <a:prstGeom prst="rect">
            <a:avLst/>
          </a:prstGeom>
          <a:ln>
            <a:noFill/>
          </a:ln>
          <a:effectLst>
            <a:softEdge rad="112500"/>
          </a:effectLst>
        </p:spPr>
      </p:pic>
      <p:pic>
        <p:nvPicPr>
          <p:cNvPr id="30" name="Picture 29" descr="TSU_Logo.svg.png"/>
          <p:cNvPicPr>
            <a:picLocks noChangeAspect="1"/>
          </p:cNvPicPr>
          <p:nvPr/>
        </p:nvPicPr>
        <p:blipFill>
          <a:blip r:embed="rId4" cstate="print"/>
          <a:stretch>
            <a:fillRect/>
          </a:stretch>
        </p:blipFill>
        <p:spPr>
          <a:xfrm>
            <a:off x="323048" y="1268760"/>
            <a:ext cx="648552" cy="652906"/>
          </a:xfrm>
          <a:prstGeom prst="rect">
            <a:avLst/>
          </a:prstGeom>
          <a:effectLst/>
        </p:spPr>
      </p:pic>
      <p:sp>
        <p:nvSpPr>
          <p:cNvPr id="32" name="Rectangle 31"/>
          <p:cNvSpPr/>
          <p:nvPr/>
        </p:nvSpPr>
        <p:spPr>
          <a:xfrm>
            <a:off x="8388424" y="4365104"/>
            <a:ext cx="576064" cy="2420888"/>
          </a:xfrm>
          <a:prstGeom prst="rect">
            <a:avLst/>
          </a:prstGeom>
          <a:blipFill>
            <a:blip r:embed="rId5"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descr="96111342945312.jpg"/>
          <p:cNvPicPr>
            <a:picLocks noChangeAspect="1"/>
          </p:cNvPicPr>
          <p:nvPr/>
        </p:nvPicPr>
        <p:blipFill>
          <a:blip r:embed="rId6" cstate="print"/>
          <a:stretch>
            <a:fillRect/>
          </a:stretch>
        </p:blipFill>
        <p:spPr>
          <a:xfrm>
            <a:off x="8316416" y="3717032"/>
            <a:ext cx="720080" cy="617828"/>
          </a:xfrm>
          <a:prstGeom prst="ellipse">
            <a:avLst/>
          </a:prstGeom>
          <a:ln>
            <a:noFill/>
          </a:ln>
          <a:effectLst>
            <a:softEdge rad="112500"/>
          </a:effectLst>
        </p:spPr>
      </p:pic>
      <p:sp>
        <p:nvSpPr>
          <p:cNvPr id="40" name="Rectangle 39"/>
          <p:cNvSpPr/>
          <p:nvPr/>
        </p:nvSpPr>
        <p:spPr>
          <a:xfrm>
            <a:off x="1115616" y="4365104"/>
            <a:ext cx="576064" cy="2420888"/>
          </a:xfrm>
          <a:prstGeom prst="rect">
            <a:avLst/>
          </a:prstGeom>
          <a:blipFill>
            <a:blip r:embed="rId5"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Picture 49" descr="96111342945312.jpg"/>
          <p:cNvPicPr>
            <a:picLocks noChangeAspect="1"/>
          </p:cNvPicPr>
          <p:nvPr/>
        </p:nvPicPr>
        <p:blipFill>
          <a:blip r:embed="rId6" cstate="print"/>
          <a:stretch>
            <a:fillRect/>
          </a:stretch>
        </p:blipFill>
        <p:spPr>
          <a:xfrm>
            <a:off x="1043608" y="3747276"/>
            <a:ext cx="720080" cy="617828"/>
          </a:xfrm>
          <a:prstGeom prst="ellipse">
            <a:avLst/>
          </a:prstGeom>
          <a:ln>
            <a:noFill/>
          </a:ln>
          <a:effectLst>
            <a:softEdge rad="112500"/>
          </a:effectLst>
        </p:spPr>
      </p:pic>
      <p:sp>
        <p:nvSpPr>
          <p:cNvPr id="53" name="TextBox 52"/>
          <p:cNvSpPr txBox="1">
            <a:spLocks noChangeArrowheads="1"/>
          </p:cNvSpPr>
          <p:nvPr/>
        </p:nvSpPr>
        <p:spPr bwMode="auto">
          <a:xfrm>
            <a:off x="1907704" y="3140968"/>
            <a:ext cx="6264696" cy="2592288"/>
          </a:xfrm>
          <a:prstGeom prst="rect">
            <a:avLst/>
          </a:prstGeom>
          <a:noFill/>
          <a:ln w="9525">
            <a:noFill/>
            <a:miter lim="800000"/>
            <a:headEnd/>
            <a:tailEnd/>
          </a:ln>
          <a:effectLst>
            <a:glow rad="63500">
              <a:schemeClr val="accent1">
                <a:satMod val="175000"/>
                <a:alpha val="40000"/>
              </a:schemeClr>
            </a:glow>
            <a:reflection blurRad="6350" stA="52000" endA="300" endPos="35000" dir="5400000" sy="-100000" algn="bl" rotWithShape="0"/>
          </a:effectLst>
        </p:spPr>
        <p:txBody>
          <a:bodyPr wrap="square">
            <a:prstTxWarp prst="textPlain">
              <a:avLst/>
            </a:prstTxWarp>
            <a:spAutoFit/>
          </a:bodyPr>
          <a:lstStyle/>
          <a:p>
            <a:pPr algn="ctr"/>
            <a:r>
              <a:rPr lang="ka-G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lfaen" pitchFamily="18" charset="0"/>
              </a:rPr>
              <a:t>გმადლობთ</a:t>
            </a:r>
          </a:p>
          <a:p>
            <a:pPr algn="ctr"/>
            <a:r>
              <a:rPr lang="ka-GE"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lfaen" pitchFamily="18" charset="0"/>
              </a:rPr>
              <a:t>ყურადღებისათვის! </a:t>
            </a:r>
            <a:endPar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lfaen" pitchFamily="18" charset="0"/>
            </a:endParaRPr>
          </a:p>
        </p:txBody>
      </p:sp>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664" y="44624"/>
            <a:ext cx="7200800"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50" presetClass="entr" presetSubtype="0" decel="10000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1000" fill="hold"/>
                                        <p:tgtEl>
                                          <p:spTgt spid="53"/>
                                        </p:tgtEl>
                                        <p:attrNameLst>
                                          <p:attrName>ppt_w</p:attrName>
                                        </p:attrNameLst>
                                      </p:cBhvr>
                                      <p:tavLst>
                                        <p:tav tm="0">
                                          <p:val>
                                            <p:strVal val="#ppt_w+.3"/>
                                          </p:val>
                                        </p:tav>
                                        <p:tav tm="100000">
                                          <p:val>
                                            <p:strVal val="#ppt_w"/>
                                          </p:val>
                                        </p:tav>
                                      </p:tavLst>
                                    </p:anim>
                                    <p:anim calcmode="lin" valueType="num">
                                      <p:cBhvr>
                                        <p:cTn id="19" dur="1000" fill="hold"/>
                                        <p:tgtEl>
                                          <p:spTgt spid="53"/>
                                        </p:tgtEl>
                                        <p:attrNameLst>
                                          <p:attrName>ppt_h</p:attrName>
                                        </p:attrNameLst>
                                      </p:cBhvr>
                                      <p:tavLst>
                                        <p:tav tm="0">
                                          <p:val>
                                            <p:strVal val="#ppt_h"/>
                                          </p:val>
                                        </p:tav>
                                        <p:tav tm="100000">
                                          <p:val>
                                            <p:strVal val="#ppt_h"/>
                                          </p:val>
                                        </p:tav>
                                      </p:tavLst>
                                    </p:anim>
                                    <p:animEffect transition="in" filter="fade">
                                      <p:cBhvr>
                                        <p:cTn id="20" dur="1000"/>
                                        <p:tgtEl>
                                          <p:spTgt spid="53"/>
                                        </p:tgtEl>
                                      </p:cBhvr>
                                    </p:animEffect>
                                  </p:childTnLst>
                                </p:cTn>
                              </p:par>
                              <p:par>
                                <p:cTn id="21" presetID="7"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2000" fill="hold"/>
                                        <p:tgtEl>
                                          <p:spTgt spid="40"/>
                                        </p:tgtEl>
                                        <p:attrNameLst>
                                          <p:attrName>ppt_x</p:attrName>
                                        </p:attrNameLst>
                                      </p:cBhvr>
                                      <p:tavLst>
                                        <p:tav tm="0">
                                          <p:val>
                                            <p:strVal val="#ppt_x"/>
                                          </p:val>
                                        </p:tav>
                                        <p:tav tm="100000">
                                          <p:val>
                                            <p:strVal val="#ppt_x"/>
                                          </p:val>
                                        </p:tav>
                                      </p:tavLst>
                                    </p:anim>
                                    <p:anim calcmode="lin" valueType="num">
                                      <p:cBhvr additive="base">
                                        <p:cTn id="24" dur="2000" fill="hold"/>
                                        <p:tgtEl>
                                          <p:spTgt spid="40"/>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000" fill="hold"/>
                                        <p:tgtEl>
                                          <p:spTgt spid="32"/>
                                        </p:tgtEl>
                                        <p:attrNameLst>
                                          <p:attrName>ppt_x</p:attrName>
                                        </p:attrNameLst>
                                      </p:cBhvr>
                                      <p:tavLst>
                                        <p:tav tm="0">
                                          <p:val>
                                            <p:strVal val="#ppt_x"/>
                                          </p:val>
                                        </p:tav>
                                        <p:tav tm="100000">
                                          <p:val>
                                            <p:strVal val="#ppt_x"/>
                                          </p:val>
                                        </p:tav>
                                      </p:tavLst>
                                    </p:anim>
                                    <p:anim calcmode="lin" valueType="num">
                                      <p:cBhvr additive="base">
                                        <p:cTn id="28" dur="200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10" presetClass="entr" presetSubtype="0"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2000"/>
                                        <p:tgtEl>
                                          <p:spTgt spid="38"/>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2</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7" name="Rectangle 6"/>
          <p:cNvSpPr/>
          <p:nvPr/>
        </p:nvSpPr>
        <p:spPr>
          <a:xfrm>
            <a:off x="1043608" y="476672"/>
            <a:ext cx="8100392" cy="400110"/>
          </a:xfrm>
          <a:prstGeom prst="rect">
            <a:avLst/>
          </a:prstGeom>
        </p:spPr>
        <p:txBody>
          <a:bodyPr wrap="square">
            <a:spAutoFit/>
          </a:bodyPr>
          <a:lstStyle/>
          <a:p>
            <a:pPr algn="ctr"/>
            <a:r>
              <a:rPr lang="ka-GE" sz="2000" b="1" dirty="0" smtClean="0">
                <a:solidFill>
                  <a:srgbClr val="843F06"/>
                </a:solidFill>
              </a:rPr>
              <a:t>ღვინის ქიმიური შედგენილობა</a:t>
            </a:r>
            <a:endParaRPr lang="en-US" sz="2000" dirty="0">
              <a:solidFill>
                <a:srgbClr val="843F06"/>
              </a:solidFill>
            </a:endParaRPr>
          </a:p>
        </p:txBody>
      </p:sp>
      <p:sp>
        <p:nvSpPr>
          <p:cNvPr id="8" name="Rectangle 7"/>
          <p:cNvSpPr/>
          <p:nvPr/>
        </p:nvSpPr>
        <p:spPr>
          <a:xfrm>
            <a:off x="1043608" y="1268760"/>
            <a:ext cx="8100392" cy="1384995"/>
          </a:xfrm>
          <a:prstGeom prst="rect">
            <a:avLst/>
          </a:prstGeom>
        </p:spPr>
        <p:txBody>
          <a:bodyPr wrap="square">
            <a:spAutoFit/>
          </a:bodyPr>
          <a:lstStyle/>
          <a:p>
            <a:pPr algn="just"/>
            <a:r>
              <a:rPr lang="ka-GE" sz="1400" dirty="0" smtClean="0">
                <a:latin typeface="Sylfaen" pitchFamily="18" charset="0"/>
              </a:rPr>
              <a:t>	ღვინო ქიმიური თვალთახედვით ურთულესი შემადგენლობის ობიექტია,ორგანულ ნივთიერებებთან ერთად (ალდეჰიდები,ეთანოლი, შაქრები ფერმენტები და სხვა) ფართო სპექტრითაა წარმოდგენილი აგრეთვე არაორგანული ნივთიერებები,რომლებიც ბუნებაში გვხვდება  როგორც ბუნებრივად (წყალი,ნიადაგი) ისე ანტროპოგენური წყაროებიდან (სასუქები შხამქიმიკატები). ღვინის ხარისხის დასადგენად ორგანულ ნივთიერებებთან ერთად აუცილებელია არაორგანული ნივთიერებების და მათ შორის მძიმე მეტალების განსაზღვრა</a:t>
            </a:r>
            <a:endParaRPr lang="en-US" sz="1400" dirty="0">
              <a:latin typeface="Sylfaen" pitchFamily="18" charset="0"/>
            </a:endParaRPr>
          </a:p>
        </p:txBody>
      </p:sp>
      <p:sp>
        <p:nvSpPr>
          <p:cNvPr id="9" name="Rectangle 8"/>
          <p:cNvSpPr/>
          <p:nvPr/>
        </p:nvSpPr>
        <p:spPr>
          <a:xfrm>
            <a:off x="1043608" y="5787261"/>
            <a:ext cx="5328592" cy="954107"/>
          </a:xfrm>
          <a:prstGeom prst="rect">
            <a:avLst/>
          </a:prstGeom>
        </p:spPr>
        <p:txBody>
          <a:bodyPr wrap="square">
            <a:spAutoFit/>
          </a:bodyPr>
          <a:lstStyle/>
          <a:p>
            <a:pPr algn="just"/>
            <a:r>
              <a:rPr lang="ka-GE" sz="1400" dirty="0" smtClean="0">
                <a:latin typeface="Sylfaen" pitchFamily="18" charset="0"/>
                <a:ea typeface="Times New Roman" pitchFamily="18" charset="0"/>
                <a:cs typeface="Sylfaen" pitchFamily="18" charset="0"/>
              </a:rPr>
              <a:t>	ამ მიზნით ჩვენ გადავწყვიტეთ შეგვემოწმებინა საქართველოს ღვინოებში შემავალი რამდენიმე  მძიმე მეტალის კონცენტრაციული დიაპაზონი და  ამისათვის აგვეთვისებინა</a:t>
            </a:r>
            <a:r>
              <a:rPr lang="en-US" sz="1400" dirty="0" smtClean="0">
                <a:latin typeface="Sylfaen" pitchFamily="18" charset="0"/>
                <a:ea typeface="Times New Roman" pitchFamily="18" charset="0"/>
                <a:cs typeface="Sylfaen" pitchFamily="18" charset="0"/>
              </a:rPr>
              <a:t> </a:t>
            </a:r>
            <a:r>
              <a:rPr lang="ka-GE" sz="1400" dirty="0" smtClean="0">
                <a:latin typeface="Sylfaen" pitchFamily="18" charset="0"/>
                <a:ea typeface="Times New Roman" pitchFamily="18" charset="0"/>
                <a:cs typeface="Sylfaen" pitchFamily="18" charset="0"/>
              </a:rPr>
              <a:t>ატომურ</a:t>
            </a:r>
            <a:r>
              <a:rPr lang="en-US" sz="1400" dirty="0" smtClean="0">
                <a:latin typeface="Sylfaen" pitchFamily="18" charset="0"/>
                <a:ea typeface="Times New Roman" pitchFamily="18" charset="0"/>
                <a:cs typeface="Sylfaen" pitchFamily="18" charset="0"/>
              </a:rPr>
              <a:t>-</a:t>
            </a:r>
            <a:r>
              <a:rPr lang="ka-GE" sz="1400" dirty="0" smtClean="0">
                <a:latin typeface="Sylfaen" pitchFamily="18" charset="0"/>
                <a:ea typeface="Times New Roman" pitchFamily="18" charset="0"/>
                <a:cs typeface="Sylfaen" pitchFamily="18" charset="0"/>
              </a:rPr>
              <a:t>აბსორბციული სპექტროფოტომეტრული მეთოდი.</a:t>
            </a:r>
            <a:endParaRPr lang="en-US" sz="1400" dirty="0">
              <a:latin typeface="Sylfaen" pitchFamily="18" charset="0"/>
            </a:endParaRPr>
          </a:p>
        </p:txBody>
      </p:sp>
      <p:pic>
        <p:nvPicPr>
          <p:cNvPr id="11" name="Picture 10" descr="EDG_pinot_07_btl_shot.jpg"/>
          <p:cNvPicPr>
            <a:picLocks noChangeAspect="1"/>
          </p:cNvPicPr>
          <p:nvPr/>
        </p:nvPicPr>
        <p:blipFill>
          <a:blip r:embed="rId5" cstate="print"/>
          <a:stretch>
            <a:fillRect/>
          </a:stretch>
        </p:blipFill>
        <p:spPr>
          <a:xfrm>
            <a:off x="2123728" y="2924944"/>
            <a:ext cx="3101330" cy="2481064"/>
          </a:xfrm>
          <a:prstGeom prst="rect">
            <a:avLst/>
          </a:prstGeom>
        </p:spPr>
      </p:pic>
      <p:pic>
        <p:nvPicPr>
          <p:cNvPr id="122882" name="Picture 2" descr="http://www.compoundchem.com/wp-content/uploads/2014/05/The-Chemistry-of-Wine-v2.png"/>
          <p:cNvPicPr>
            <a:picLocks noChangeAspect="1" noChangeArrowheads="1"/>
          </p:cNvPicPr>
          <p:nvPr/>
        </p:nvPicPr>
        <p:blipFill>
          <a:blip r:embed="rId6" cstate="print"/>
          <a:srcRect/>
          <a:stretch>
            <a:fillRect/>
          </a:stretch>
        </p:blipFill>
        <p:spPr bwMode="auto">
          <a:xfrm>
            <a:off x="6372200" y="2852936"/>
            <a:ext cx="2597339" cy="367240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3</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6" name="Rectangle 5"/>
          <p:cNvSpPr/>
          <p:nvPr/>
        </p:nvSpPr>
        <p:spPr>
          <a:xfrm>
            <a:off x="1043608" y="1772816"/>
            <a:ext cx="8100392" cy="369332"/>
          </a:xfrm>
          <a:prstGeom prst="rect">
            <a:avLst/>
          </a:prstGeom>
        </p:spPr>
        <p:txBody>
          <a:bodyPr wrap="square">
            <a:spAutoFit/>
          </a:bodyPr>
          <a:lstStyle/>
          <a:p>
            <a:pPr algn="ctr"/>
            <a:r>
              <a:rPr lang="en-US" dirty="0" smtClean="0">
                <a:latin typeface="Sylfaen" pitchFamily="18" charset="0"/>
              </a:rPr>
              <a:t>Zn Cu  </a:t>
            </a:r>
            <a:r>
              <a:rPr lang="en-US" dirty="0" err="1" smtClean="0">
                <a:latin typeface="Sylfaen" pitchFamily="18" charset="0"/>
              </a:rPr>
              <a:t>Mn</a:t>
            </a:r>
            <a:r>
              <a:rPr lang="en-US" dirty="0" smtClean="0">
                <a:latin typeface="Sylfaen" pitchFamily="18" charset="0"/>
              </a:rPr>
              <a:t>  Ni  Co  </a:t>
            </a:r>
            <a:r>
              <a:rPr lang="en-US" dirty="0" err="1" smtClean="0">
                <a:solidFill>
                  <a:srgbClr val="FF0000"/>
                </a:solidFill>
                <a:latin typeface="Sylfaen" pitchFamily="18" charset="0"/>
              </a:rPr>
              <a:t>Pb</a:t>
            </a:r>
            <a:r>
              <a:rPr lang="en-US" dirty="0" smtClean="0">
                <a:solidFill>
                  <a:srgbClr val="FF0000"/>
                </a:solidFill>
                <a:latin typeface="Sylfaen" pitchFamily="18" charset="0"/>
              </a:rPr>
              <a:t>   </a:t>
            </a:r>
            <a:r>
              <a:rPr lang="en-US" dirty="0" err="1" smtClean="0">
                <a:solidFill>
                  <a:srgbClr val="FF0000"/>
                </a:solidFill>
                <a:latin typeface="Sylfaen" pitchFamily="18" charset="0"/>
              </a:rPr>
              <a:t>Cd</a:t>
            </a:r>
            <a:endParaRPr lang="en-US" dirty="0">
              <a:latin typeface="Sylfaen" pitchFamily="18" charset="0"/>
            </a:endParaRPr>
          </a:p>
        </p:txBody>
      </p:sp>
      <p:sp>
        <p:nvSpPr>
          <p:cNvPr id="7" name="Rectangle 6"/>
          <p:cNvSpPr/>
          <p:nvPr/>
        </p:nvSpPr>
        <p:spPr>
          <a:xfrm>
            <a:off x="1043608" y="836712"/>
            <a:ext cx="8100392" cy="923330"/>
          </a:xfrm>
          <a:prstGeom prst="rect">
            <a:avLst/>
          </a:prstGeom>
        </p:spPr>
        <p:txBody>
          <a:bodyPr wrap="square">
            <a:spAutoFit/>
          </a:bodyPr>
          <a:lstStyle/>
          <a:p>
            <a:pPr algn="ctr"/>
            <a:r>
              <a:rPr lang="en-US" dirty="0" smtClean="0">
                <a:latin typeface="Sylfaen" pitchFamily="18" charset="0"/>
              </a:rPr>
              <a:t/>
            </a:r>
            <a:br>
              <a:rPr lang="en-US" dirty="0" smtClean="0">
                <a:latin typeface="Sylfaen" pitchFamily="18" charset="0"/>
              </a:rPr>
            </a:br>
            <a:r>
              <a:rPr lang="ka-GE" altLang="ru-RU" b="1" dirty="0" smtClean="0">
                <a:solidFill>
                  <a:srgbClr val="843F06"/>
                </a:solidFill>
                <a:latin typeface="Sylfaen" pitchFamily="18" charset="0"/>
              </a:rPr>
              <a:t>მძიმე მეტალების ემისიის წყაროები </a:t>
            </a:r>
          </a:p>
          <a:p>
            <a:pPr algn="ctr"/>
            <a:r>
              <a:rPr lang="ka-GE" altLang="ru-RU" b="1" dirty="0" smtClean="0">
                <a:solidFill>
                  <a:srgbClr val="843F06"/>
                </a:solidFill>
                <a:latin typeface="Sylfaen" pitchFamily="18" charset="0"/>
              </a:rPr>
              <a:t>და მათი მცენარეში მოხვედრის გზები</a:t>
            </a:r>
            <a:endParaRPr lang="en-US" b="1" dirty="0">
              <a:solidFill>
                <a:srgbClr val="843F06"/>
              </a:solidFill>
              <a:latin typeface="Sylfaen" pitchFamily="18" charset="0"/>
            </a:endParaRPr>
          </a:p>
        </p:txBody>
      </p:sp>
      <p:cxnSp>
        <p:nvCxnSpPr>
          <p:cNvPr id="8" name="Прямая со стрелкой 31"/>
          <p:cNvCxnSpPr/>
          <p:nvPr/>
        </p:nvCxnSpPr>
        <p:spPr>
          <a:xfrm>
            <a:off x="5292080" y="2420888"/>
            <a:ext cx="1440160"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Прямая со стрелкой 31"/>
          <p:cNvCxnSpPr/>
          <p:nvPr/>
        </p:nvCxnSpPr>
        <p:spPr>
          <a:xfrm flipH="1">
            <a:off x="3131840" y="2420888"/>
            <a:ext cx="1440160"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Прямоугольник 20"/>
          <p:cNvSpPr/>
          <p:nvPr/>
        </p:nvSpPr>
        <p:spPr>
          <a:xfrm>
            <a:off x="2359458" y="4077072"/>
            <a:ext cx="1348446" cy="369332"/>
          </a:xfrm>
          <a:prstGeom prst="rect">
            <a:avLst/>
          </a:prstGeom>
        </p:spPr>
        <p:txBody>
          <a:bodyPr wrap="none">
            <a:spAutoFit/>
          </a:bodyPr>
          <a:lstStyle/>
          <a:p>
            <a:r>
              <a:rPr lang="ka-GE" dirty="0" smtClean="0">
                <a:latin typeface="Sylfaen" pitchFamily="18" charset="0"/>
                <a:cs typeface="Times New Roman" pitchFamily="18" charset="0"/>
              </a:rPr>
              <a:t>ბუნებრივი</a:t>
            </a:r>
            <a:endParaRPr lang="ru-RU" dirty="0">
              <a:latin typeface="Sylfaen" pitchFamily="18" charset="0"/>
              <a:cs typeface="Times New Roman" pitchFamily="18" charset="0"/>
            </a:endParaRPr>
          </a:p>
        </p:txBody>
      </p:sp>
      <p:sp>
        <p:nvSpPr>
          <p:cNvPr id="18" name="Прямоугольник 20"/>
          <p:cNvSpPr/>
          <p:nvPr/>
        </p:nvSpPr>
        <p:spPr>
          <a:xfrm>
            <a:off x="5868144" y="4077072"/>
            <a:ext cx="1991251" cy="369332"/>
          </a:xfrm>
          <a:prstGeom prst="rect">
            <a:avLst/>
          </a:prstGeom>
        </p:spPr>
        <p:txBody>
          <a:bodyPr wrap="none">
            <a:spAutoFit/>
          </a:bodyPr>
          <a:lstStyle/>
          <a:p>
            <a:r>
              <a:rPr lang="ka-GE" dirty="0" smtClean="0">
                <a:latin typeface="Sylfaen" pitchFamily="18" charset="0"/>
                <a:cs typeface="Times New Roman" pitchFamily="18" charset="0"/>
              </a:rPr>
              <a:t>ანთროპოგენური</a:t>
            </a:r>
            <a:endParaRPr lang="ru-RU" dirty="0">
              <a:latin typeface="Sylfae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7"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4</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pic>
        <p:nvPicPr>
          <p:cNvPr id="6" name="Picture 5" descr="563032_pbore.jpg"/>
          <p:cNvPicPr>
            <a:picLocks noChangeAspect="1"/>
          </p:cNvPicPr>
          <p:nvPr/>
        </p:nvPicPr>
        <p:blipFill>
          <a:blip r:embed="rId5" cstate="print"/>
          <a:stretch>
            <a:fillRect/>
          </a:stretch>
        </p:blipFill>
        <p:spPr>
          <a:xfrm>
            <a:off x="1301905" y="1649682"/>
            <a:ext cx="1440161" cy="1407757"/>
          </a:xfrm>
          <a:prstGeom prst="rect">
            <a:avLst/>
          </a:prstGeom>
        </p:spPr>
      </p:pic>
      <p:pic>
        <p:nvPicPr>
          <p:cNvPr id="7" name="Picture 6" descr="cadmium.jpg"/>
          <p:cNvPicPr>
            <a:picLocks noChangeAspect="1"/>
          </p:cNvPicPr>
          <p:nvPr/>
        </p:nvPicPr>
        <p:blipFill>
          <a:blip r:embed="rId6" cstate="print"/>
          <a:stretch>
            <a:fillRect/>
          </a:stretch>
        </p:blipFill>
        <p:spPr>
          <a:xfrm>
            <a:off x="7236296" y="4869160"/>
            <a:ext cx="1440160" cy="1440160"/>
          </a:xfrm>
          <a:prstGeom prst="rect">
            <a:avLst/>
          </a:prstGeom>
        </p:spPr>
      </p:pic>
      <p:sp>
        <p:nvSpPr>
          <p:cNvPr id="8" name="Rectangle 7"/>
          <p:cNvSpPr/>
          <p:nvPr/>
        </p:nvSpPr>
        <p:spPr>
          <a:xfrm>
            <a:off x="3000364" y="1142984"/>
            <a:ext cx="5976664" cy="2369880"/>
          </a:xfrm>
          <a:prstGeom prst="rect">
            <a:avLst/>
          </a:prstGeom>
        </p:spPr>
        <p:txBody>
          <a:bodyPr wrap="square">
            <a:spAutoFit/>
          </a:bodyPr>
          <a:lstStyle/>
          <a:p>
            <a:pPr algn="just"/>
            <a:r>
              <a:rPr lang="ka-GE" dirty="0" smtClean="0">
                <a:latin typeface="Sylfaen" pitchFamily="18" charset="0"/>
              </a:rPr>
              <a:t>ტყვია </a:t>
            </a:r>
            <a:r>
              <a:rPr lang="en-US" dirty="0" smtClean="0">
                <a:latin typeface="Sylfaen" pitchFamily="18" charset="0"/>
              </a:rPr>
              <a:t>(</a:t>
            </a:r>
            <a:r>
              <a:rPr lang="en-US" dirty="0" err="1" smtClean="0">
                <a:solidFill>
                  <a:srgbClr val="FF0000"/>
                </a:solidFill>
                <a:latin typeface="Sylfaen" pitchFamily="18" charset="0"/>
              </a:rPr>
              <a:t>Pb</a:t>
            </a:r>
            <a:r>
              <a:rPr lang="en-US" dirty="0" smtClean="0">
                <a:latin typeface="Sylfaen" pitchFamily="18" charset="0"/>
              </a:rPr>
              <a:t>)</a:t>
            </a:r>
          </a:p>
          <a:p>
            <a:pPr algn="just"/>
            <a:endParaRPr lang="en-US" dirty="0" smtClean="0">
              <a:latin typeface="Sylfaen" pitchFamily="18" charset="0"/>
            </a:endParaRPr>
          </a:p>
          <a:p>
            <a:pPr algn="just"/>
            <a:r>
              <a:rPr lang="ka-GE" sz="1600" dirty="0" smtClean="0">
                <a:latin typeface="Sylfaen" pitchFamily="18" charset="0"/>
              </a:rPr>
              <a:t>ყოველწლიურად ატმოსფეროში გამოიყოფა </a:t>
            </a:r>
            <a:r>
              <a:rPr lang="en-US" sz="1600" dirty="0" smtClean="0">
                <a:latin typeface="Sylfaen" pitchFamily="18" charset="0"/>
              </a:rPr>
              <a:t>1 </a:t>
            </a:r>
            <a:r>
              <a:rPr lang="ka-GE" sz="1600" dirty="0" smtClean="0">
                <a:latin typeface="Sylfaen" pitchFamily="18" charset="0"/>
              </a:rPr>
              <a:t>მლნ ტონა,მისი დიდი ნაწილი წყალში ხსნადი</a:t>
            </a:r>
            <a:r>
              <a:rPr lang="en-US" sz="1600" dirty="0" smtClean="0">
                <a:latin typeface="Sylfaen" pitchFamily="18" charset="0"/>
              </a:rPr>
              <a:t>, </a:t>
            </a:r>
            <a:r>
              <a:rPr lang="ka-GE" sz="1600" dirty="0" smtClean="0">
                <a:latin typeface="Sylfaen" pitchFamily="18" charset="0"/>
              </a:rPr>
              <a:t>რაც განაპირობებს სერიოზულ საფრთხეებს. მცენარეში ხვდება როგორც ატმოსფეროდან ისე ნიადაგიდან. ტყვიის  ბაზაზე იწარმოებოდა ფუნგიციდები.ტყვია შედის ეთილირებულ ბენზინში, ტყვიის აკუმულიატორების შემადგენლობაში  და ა.შ.</a:t>
            </a:r>
          </a:p>
          <a:p>
            <a:pPr algn="just"/>
            <a:endParaRPr lang="en-US" sz="1600" dirty="0">
              <a:latin typeface="Sylfaen" pitchFamily="18" charset="0"/>
            </a:endParaRPr>
          </a:p>
        </p:txBody>
      </p:sp>
      <p:sp>
        <p:nvSpPr>
          <p:cNvPr id="10" name="Rectangle 9"/>
          <p:cNvSpPr/>
          <p:nvPr/>
        </p:nvSpPr>
        <p:spPr>
          <a:xfrm>
            <a:off x="1043608" y="4869160"/>
            <a:ext cx="5976664" cy="1600438"/>
          </a:xfrm>
          <a:prstGeom prst="rect">
            <a:avLst/>
          </a:prstGeom>
        </p:spPr>
        <p:txBody>
          <a:bodyPr wrap="square">
            <a:spAutoFit/>
          </a:bodyPr>
          <a:lstStyle/>
          <a:p>
            <a:pPr algn="r"/>
            <a:r>
              <a:rPr lang="ka-GE" dirty="0" smtClean="0">
                <a:solidFill>
                  <a:schemeClr val="tx2">
                    <a:lumMod val="50000"/>
                  </a:schemeClr>
                </a:solidFill>
                <a:latin typeface="Sylfaen" pitchFamily="18" charset="0"/>
              </a:rPr>
              <a:t>კადმიუმი </a:t>
            </a:r>
            <a:r>
              <a:rPr lang="en-US" dirty="0" smtClean="0">
                <a:latin typeface="Sylfaen" pitchFamily="18" charset="0"/>
              </a:rPr>
              <a:t>(</a:t>
            </a:r>
            <a:r>
              <a:rPr lang="en-US" dirty="0" smtClean="0">
                <a:solidFill>
                  <a:srgbClr val="FF0000"/>
                </a:solidFill>
                <a:latin typeface="Sylfaen" pitchFamily="18" charset="0"/>
              </a:rPr>
              <a:t>Cd</a:t>
            </a:r>
            <a:r>
              <a:rPr lang="en-US" dirty="0" smtClean="0">
                <a:latin typeface="Sylfaen" pitchFamily="18" charset="0"/>
              </a:rPr>
              <a:t>)</a:t>
            </a:r>
            <a:endParaRPr lang="ka-GE" dirty="0" smtClean="0">
              <a:latin typeface="Sylfaen" pitchFamily="18" charset="0"/>
            </a:endParaRPr>
          </a:p>
          <a:p>
            <a:pPr algn="r"/>
            <a:endParaRPr lang="ka-GE" sz="1600" dirty="0">
              <a:latin typeface="Sylfaen" pitchFamily="18" charset="0"/>
            </a:endParaRPr>
          </a:p>
          <a:p>
            <a:pPr algn="r"/>
            <a:r>
              <a:rPr lang="ka-GE" sz="1600" dirty="0" smtClean="0">
                <a:latin typeface="Sylfaen" pitchFamily="18" charset="0"/>
              </a:rPr>
              <a:t>გამოიყენება სოფლის მეურნეობაში(პესტიციდები),საღებავებში და ა.შ</a:t>
            </a:r>
          </a:p>
          <a:p>
            <a:pPr algn="r"/>
            <a:r>
              <a:rPr lang="ka-GE" sz="1600" dirty="0" smtClean="0">
                <a:latin typeface="Sylfaen" pitchFamily="18" charset="0"/>
              </a:rPr>
              <a:t> იგი იწვევს როგორც თირკმელების ისე ძვლოვანი ქსოვილების დაავადებებს.</a:t>
            </a: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5</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6" name="Rectangle 5"/>
          <p:cNvSpPr/>
          <p:nvPr/>
        </p:nvSpPr>
        <p:spPr>
          <a:xfrm>
            <a:off x="1115616" y="1322184"/>
            <a:ext cx="8028384" cy="4001095"/>
          </a:xfrm>
          <a:prstGeom prst="rect">
            <a:avLst/>
          </a:prstGeom>
        </p:spPr>
        <p:txBody>
          <a:bodyPr wrap="square">
            <a:spAutoFit/>
          </a:bodyPr>
          <a:lstStyle/>
          <a:p>
            <a:r>
              <a:rPr lang="ka-GE" sz="1400" dirty="0" smtClean="0">
                <a:solidFill>
                  <a:schemeClr val="accent1"/>
                </a:solidFill>
                <a:latin typeface="Sylfaen" pitchFamily="18" charset="0"/>
              </a:rPr>
              <a:t>	</a:t>
            </a:r>
            <a:r>
              <a:rPr lang="ka-GE" sz="1600" dirty="0" smtClean="0">
                <a:solidFill>
                  <a:schemeClr val="accent1"/>
                </a:solidFill>
                <a:latin typeface="Sylfaen" pitchFamily="18" charset="0"/>
              </a:rPr>
              <a:t> </a:t>
            </a:r>
            <a:r>
              <a:rPr lang="ka-GE" sz="1600" dirty="0" smtClean="0">
                <a:latin typeface="Sylfaen" pitchFamily="18" charset="0"/>
              </a:rPr>
              <a:t>როგორც</a:t>
            </a:r>
            <a:r>
              <a:rPr lang="ka-GE" sz="1600" dirty="0" smtClean="0">
                <a:solidFill>
                  <a:schemeClr val="accent1"/>
                </a:solidFill>
                <a:latin typeface="Sylfaen" pitchFamily="18" charset="0"/>
              </a:rPr>
              <a:t> </a:t>
            </a:r>
            <a:r>
              <a:rPr lang="ka-GE" sz="1600" dirty="0" smtClean="0">
                <a:latin typeface="Sylfaen" pitchFamily="18" charset="0"/>
              </a:rPr>
              <a:t>ცნობილია მძიმე მეტალები გამოირჩევიან თავისი ტოქსიკური თვისებებით,ისინი უარყოფით გავლენას ახდენენ ადამიანის ჯანმრთელობაზე:მაგ. ტყვიის აკუმულაცია ტვინში დაკავშირებულია პარკინსონის დაავადებასთან, ტყვიით ქრონიკული ინტოქსიკაცია, ზრდასრულ ადამიანებში იწვევს ანემიას, ზოგიერთი ტიპის სიმსივნეს, ტვინის მუშაობის შეფერხებას </a:t>
            </a:r>
            <a:r>
              <a:rPr lang="en-US" sz="1600" dirty="0" smtClean="0">
                <a:latin typeface="Sylfaen" pitchFamily="18" charset="0"/>
              </a:rPr>
              <a:t>IQ-</a:t>
            </a:r>
            <a:r>
              <a:rPr lang="ka-GE" sz="1600" dirty="0" smtClean="0">
                <a:latin typeface="Sylfaen" pitchFamily="18" charset="0"/>
              </a:rPr>
              <a:t>ს შემცირებას და სხვა.</a:t>
            </a:r>
            <a:r>
              <a:rPr lang="en-US" sz="1600" dirty="0"/>
              <a:t> </a:t>
            </a:r>
            <a:r>
              <a:rPr lang="en-US" sz="1600" dirty="0" err="1"/>
              <a:t>ღვინოების</a:t>
            </a:r>
            <a:r>
              <a:rPr lang="en-US" sz="1600" dirty="0"/>
              <a:t> </a:t>
            </a:r>
            <a:r>
              <a:rPr lang="en-US" sz="1600" dirty="0" err="1"/>
              <a:t>საშუალებით</a:t>
            </a:r>
            <a:r>
              <a:rPr lang="en-US" sz="1600" dirty="0"/>
              <a:t> </a:t>
            </a:r>
            <a:r>
              <a:rPr lang="en-US" sz="1600" dirty="0" err="1"/>
              <a:t>შესაძლებელია</a:t>
            </a:r>
            <a:r>
              <a:rPr lang="en-US" sz="1600" dirty="0"/>
              <a:t> </a:t>
            </a:r>
            <a:r>
              <a:rPr lang="en-US" sz="1600" dirty="0" err="1"/>
              <a:t>ადამიანისთვის</a:t>
            </a:r>
            <a:r>
              <a:rPr lang="en-US" sz="1600" dirty="0"/>
              <a:t> </a:t>
            </a:r>
            <a:r>
              <a:rPr lang="en-US" sz="1600" dirty="0" err="1"/>
              <a:t>აუცილებელი</a:t>
            </a:r>
            <a:r>
              <a:rPr lang="en-US" sz="1600" dirty="0"/>
              <a:t> </a:t>
            </a:r>
            <a:r>
              <a:rPr lang="en-US" sz="1600" dirty="0" err="1"/>
              <a:t>მეტალების</a:t>
            </a:r>
            <a:r>
              <a:rPr lang="en-US" sz="1600" dirty="0"/>
              <a:t> (</a:t>
            </a:r>
            <a:r>
              <a:rPr lang="en-US" sz="1600" dirty="0" err="1"/>
              <a:t>როგორიცაა</a:t>
            </a:r>
            <a:r>
              <a:rPr lang="en-US" sz="1600" dirty="0"/>
              <a:t> </a:t>
            </a:r>
            <a:r>
              <a:rPr lang="en-US" sz="1600" dirty="0" err="1"/>
              <a:t>მაგ</a:t>
            </a:r>
            <a:r>
              <a:rPr lang="en-US" sz="1600" dirty="0"/>
              <a:t>. </a:t>
            </a:r>
            <a:r>
              <a:rPr lang="en-US" sz="1600" dirty="0" err="1"/>
              <a:t>რკინა</a:t>
            </a:r>
            <a:r>
              <a:rPr lang="en-US" sz="1600" dirty="0"/>
              <a:t>, </a:t>
            </a:r>
            <a:r>
              <a:rPr lang="en-US" sz="1600" dirty="0" err="1"/>
              <a:t>თუთია</a:t>
            </a:r>
            <a:r>
              <a:rPr lang="en-US" sz="1600" dirty="0"/>
              <a:t>) </a:t>
            </a:r>
            <a:r>
              <a:rPr lang="en-US" sz="1600" dirty="0" err="1" smtClean="0"/>
              <a:t>შეთვისება</a:t>
            </a:r>
            <a:r>
              <a:rPr lang="en-US" sz="1600" dirty="0" smtClean="0"/>
              <a:t>.</a:t>
            </a:r>
          </a:p>
          <a:p>
            <a:r>
              <a:rPr lang="en-US" sz="1600" dirty="0"/>
              <a:t> </a:t>
            </a:r>
            <a:r>
              <a:rPr lang="en-US" sz="1600" dirty="0" smtClean="0"/>
              <a:t>        </a:t>
            </a:r>
            <a:r>
              <a:rPr lang="en-US" sz="1600" dirty="0" err="1" smtClean="0"/>
              <a:t>ზოგადად</a:t>
            </a:r>
            <a:r>
              <a:rPr lang="en-US" sz="1600" dirty="0"/>
              <a:t>, </a:t>
            </a:r>
            <a:r>
              <a:rPr lang="en-US" sz="1600" dirty="0" err="1"/>
              <a:t>ერთი</a:t>
            </a:r>
            <a:r>
              <a:rPr lang="en-US" sz="1600" dirty="0"/>
              <a:t> </a:t>
            </a:r>
            <a:r>
              <a:rPr lang="en-US" sz="1600" dirty="0" err="1"/>
              <a:t>ჭიქა</a:t>
            </a:r>
            <a:r>
              <a:rPr lang="en-US" sz="1600" dirty="0"/>
              <a:t> </a:t>
            </a:r>
            <a:r>
              <a:rPr lang="en-US" sz="1600" dirty="0" err="1"/>
              <a:t>ღვინის</a:t>
            </a:r>
            <a:r>
              <a:rPr lang="en-US" sz="1600" dirty="0"/>
              <a:t> </a:t>
            </a:r>
            <a:r>
              <a:rPr lang="en-US" sz="1600" dirty="0" err="1"/>
              <a:t>დალევა</a:t>
            </a:r>
            <a:r>
              <a:rPr lang="en-US" sz="1600" dirty="0"/>
              <a:t>, </a:t>
            </a:r>
            <a:r>
              <a:rPr lang="en-US" sz="1600" dirty="0" err="1"/>
              <a:t>თუნდაც</a:t>
            </a:r>
            <a:r>
              <a:rPr lang="en-US" sz="1600" dirty="0"/>
              <a:t>, </a:t>
            </a:r>
            <a:r>
              <a:rPr lang="en-US" sz="1600" dirty="0" err="1"/>
              <a:t>მძიმე</a:t>
            </a:r>
            <a:r>
              <a:rPr lang="en-US" sz="1600" dirty="0"/>
              <a:t> </a:t>
            </a:r>
            <a:r>
              <a:rPr lang="en-US" sz="1600" dirty="0" err="1"/>
              <a:t>მეტალებით</a:t>
            </a:r>
            <a:r>
              <a:rPr lang="en-US" sz="1600" dirty="0"/>
              <a:t> </a:t>
            </a:r>
            <a:r>
              <a:rPr lang="en-US" sz="1600" dirty="0" err="1"/>
              <a:t>ძალიან</a:t>
            </a:r>
            <a:r>
              <a:rPr lang="en-US" sz="1600" dirty="0"/>
              <a:t> </a:t>
            </a:r>
            <a:r>
              <a:rPr lang="en-US" sz="1600" dirty="0" err="1"/>
              <a:t>დაბინძურებულის</a:t>
            </a:r>
            <a:r>
              <a:rPr lang="en-US" sz="1600" dirty="0"/>
              <a:t>, </a:t>
            </a:r>
            <a:r>
              <a:rPr lang="en-US" sz="1600" dirty="0" err="1"/>
              <a:t>არ</a:t>
            </a:r>
            <a:r>
              <a:rPr lang="en-US" sz="1600" dirty="0"/>
              <a:t> </a:t>
            </a:r>
            <a:r>
              <a:rPr lang="en-US" sz="1600" dirty="0" err="1"/>
              <a:t>წარმოადგენს</a:t>
            </a:r>
            <a:r>
              <a:rPr lang="en-US" sz="1600" dirty="0"/>
              <a:t> </a:t>
            </a:r>
            <a:r>
              <a:rPr lang="en-US" sz="1600" dirty="0" err="1"/>
              <a:t>იმდენად</a:t>
            </a:r>
            <a:r>
              <a:rPr lang="en-US" sz="1600" dirty="0"/>
              <a:t> </a:t>
            </a:r>
            <a:r>
              <a:rPr lang="en-US" sz="1600" dirty="0" err="1"/>
              <a:t>დიდ</a:t>
            </a:r>
            <a:r>
              <a:rPr lang="en-US" sz="1600" dirty="0"/>
              <a:t> </a:t>
            </a:r>
            <a:r>
              <a:rPr lang="en-US" sz="1600" dirty="0" err="1"/>
              <a:t>საფრთხეს</a:t>
            </a:r>
            <a:r>
              <a:rPr lang="en-US" sz="1600" dirty="0"/>
              <a:t>, </a:t>
            </a:r>
            <a:r>
              <a:rPr lang="en-US" sz="1600" dirty="0" err="1"/>
              <a:t>რამდენადაც</a:t>
            </a:r>
            <a:r>
              <a:rPr lang="en-US" sz="1600" dirty="0"/>
              <a:t>, </a:t>
            </a:r>
            <a:r>
              <a:rPr lang="en-US" sz="1600" dirty="0" err="1"/>
              <a:t>ასეთი</a:t>
            </a:r>
            <a:r>
              <a:rPr lang="en-US" sz="1600" dirty="0"/>
              <a:t> </a:t>
            </a:r>
            <a:r>
              <a:rPr lang="en-US" sz="1600" dirty="0" err="1"/>
              <a:t>ღვინის</a:t>
            </a:r>
            <a:r>
              <a:rPr lang="en-US" sz="1600" dirty="0"/>
              <a:t>, </a:t>
            </a:r>
            <a:r>
              <a:rPr lang="en-US" sz="1600" dirty="0" err="1"/>
              <a:t>ყოველდღიურად</a:t>
            </a:r>
            <a:r>
              <a:rPr lang="en-US" sz="1600" dirty="0"/>
              <a:t>, </a:t>
            </a:r>
            <a:r>
              <a:rPr lang="en-US" sz="1600" dirty="0" err="1"/>
              <a:t>დიდი</a:t>
            </a:r>
            <a:r>
              <a:rPr lang="en-US" sz="1600" dirty="0"/>
              <a:t> </a:t>
            </a:r>
            <a:r>
              <a:rPr lang="en-US" sz="1600" dirty="0" err="1"/>
              <a:t>ხნის</a:t>
            </a:r>
            <a:r>
              <a:rPr lang="en-US" sz="1600" dirty="0"/>
              <a:t> </a:t>
            </a:r>
            <a:r>
              <a:rPr lang="en-US" sz="1600" dirty="0" err="1"/>
              <a:t>მანძილზე</a:t>
            </a:r>
            <a:r>
              <a:rPr lang="en-US" sz="1600" dirty="0"/>
              <a:t>, </a:t>
            </a:r>
            <a:r>
              <a:rPr lang="en-US" sz="1600" dirty="0" err="1"/>
              <a:t>თითო</a:t>
            </a:r>
            <a:r>
              <a:rPr lang="en-US" sz="1600" dirty="0"/>
              <a:t> </a:t>
            </a:r>
            <a:r>
              <a:rPr lang="en-US" sz="1600" dirty="0" err="1"/>
              <a:t>ჭიქით</a:t>
            </a:r>
            <a:r>
              <a:rPr lang="en-US" sz="1600" dirty="0"/>
              <a:t> </a:t>
            </a:r>
            <a:r>
              <a:rPr lang="en-US" sz="1600" dirty="0" err="1"/>
              <a:t>დალევა</a:t>
            </a:r>
            <a:r>
              <a:rPr lang="ka-GE" sz="1600" dirty="0"/>
              <a:t>.</a:t>
            </a:r>
            <a:endParaRPr lang="ru-RU" sz="1600" dirty="0"/>
          </a:p>
          <a:p>
            <a:endParaRPr lang="ka-GE" sz="1400" dirty="0" smtClean="0">
              <a:latin typeface="Sylfaen" pitchFamily="18" charset="0"/>
            </a:endParaRPr>
          </a:p>
          <a:p>
            <a:endParaRPr lang="ka-GE" sz="1400" dirty="0">
              <a:latin typeface="Sylfaen" pitchFamily="18" charset="0"/>
            </a:endParaRPr>
          </a:p>
          <a:p>
            <a:r>
              <a:rPr lang="ka-GE" sz="2400" dirty="0" smtClean="0">
                <a:solidFill>
                  <a:schemeClr val="accent2">
                    <a:lumMod val="50000"/>
                  </a:schemeClr>
                </a:solidFill>
                <a:latin typeface="Sylfaen" pitchFamily="18" charset="0"/>
              </a:rPr>
              <a:t>            </a:t>
            </a:r>
            <a:r>
              <a:rPr lang="en-US" sz="2400" dirty="0" smtClean="0">
                <a:solidFill>
                  <a:schemeClr val="accent2">
                    <a:lumMod val="50000"/>
                  </a:schemeClr>
                </a:solidFill>
                <a:latin typeface="Sylfaen" pitchFamily="18" charset="0"/>
              </a:rPr>
              <a:t>      </a:t>
            </a:r>
            <a:r>
              <a:rPr lang="ka-GE" b="1" dirty="0" smtClean="0">
                <a:solidFill>
                  <a:schemeClr val="accent2">
                    <a:lumMod val="50000"/>
                  </a:schemeClr>
                </a:solidFill>
                <a:latin typeface="Sylfaen" pitchFamily="18" charset="0"/>
              </a:rPr>
              <a:t>ღვინოში  მძიმე მეტალების (</a:t>
            </a:r>
            <a:r>
              <a:rPr lang="en-US" b="1" dirty="0" err="1" smtClean="0">
                <a:solidFill>
                  <a:schemeClr val="accent2">
                    <a:lumMod val="50000"/>
                  </a:schemeClr>
                </a:solidFill>
                <a:latin typeface="Sylfaen" pitchFamily="18" charset="0"/>
              </a:rPr>
              <a:t>Zn,Cu,Mn,Ni,Co,Pb,Cd</a:t>
            </a:r>
            <a:r>
              <a:rPr lang="ka-GE" b="1" dirty="0" smtClean="0">
                <a:solidFill>
                  <a:schemeClr val="accent2">
                    <a:lumMod val="50000"/>
                  </a:schemeClr>
                </a:solidFill>
                <a:latin typeface="Sylfaen" pitchFamily="18" charset="0"/>
              </a:rPr>
              <a:t>..)</a:t>
            </a:r>
            <a:endParaRPr lang="en-US" b="1" dirty="0" smtClean="0">
              <a:solidFill>
                <a:schemeClr val="accent2">
                  <a:lumMod val="50000"/>
                </a:schemeClr>
              </a:solidFill>
              <a:latin typeface="Sylfaen" pitchFamily="18" charset="0"/>
            </a:endParaRPr>
          </a:p>
          <a:p>
            <a:r>
              <a:rPr lang="ka-GE" b="1" dirty="0" smtClean="0">
                <a:solidFill>
                  <a:schemeClr val="accent2">
                    <a:lumMod val="50000"/>
                  </a:schemeClr>
                </a:solidFill>
                <a:latin typeface="Sylfaen" pitchFamily="18" charset="0"/>
              </a:rPr>
              <a:t> </a:t>
            </a:r>
            <a:r>
              <a:rPr lang="en-US" b="1" dirty="0" smtClean="0">
                <a:solidFill>
                  <a:schemeClr val="accent2">
                    <a:lumMod val="50000"/>
                  </a:schemeClr>
                </a:solidFill>
                <a:latin typeface="Sylfaen" pitchFamily="18" charset="0"/>
              </a:rPr>
              <a:t>           </a:t>
            </a:r>
            <a:r>
              <a:rPr lang="ka-GE" b="1" dirty="0" smtClean="0">
                <a:solidFill>
                  <a:schemeClr val="accent2">
                    <a:lumMod val="50000"/>
                  </a:schemeClr>
                </a:solidFill>
                <a:latin typeface="Sylfaen" pitchFamily="18" charset="0"/>
              </a:rPr>
              <a:t>განსაზღვრისათვის გამოყენებული მეთოდის განხილვა</a:t>
            </a:r>
          </a:p>
          <a:p>
            <a:r>
              <a:rPr lang="ka-GE" sz="2400" dirty="0" smtClean="0">
                <a:solidFill>
                  <a:schemeClr val="accent2">
                    <a:lumMod val="50000"/>
                  </a:schemeClr>
                </a:solidFill>
                <a:latin typeface="Sylfaen" pitchFamily="18" charset="0"/>
              </a:rPr>
              <a:t> </a:t>
            </a:r>
            <a:endParaRPr lang="en-US" sz="2400" dirty="0">
              <a:solidFill>
                <a:schemeClr val="accent2">
                  <a:lumMod val="50000"/>
                </a:schemeClr>
              </a:solidFill>
              <a:latin typeface="Sylfaen" pitchFamily="18" charset="0"/>
            </a:endParaRPr>
          </a:p>
        </p:txBody>
      </p:sp>
      <p:sp>
        <p:nvSpPr>
          <p:cNvPr id="7" name="Rectangle 6"/>
          <p:cNvSpPr/>
          <p:nvPr/>
        </p:nvSpPr>
        <p:spPr>
          <a:xfrm>
            <a:off x="1043608" y="260648"/>
            <a:ext cx="8100392" cy="646331"/>
          </a:xfrm>
          <a:prstGeom prst="rect">
            <a:avLst/>
          </a:prstGeom>
        </p:spPr>
        <p:txBody>
          <a:bodyPr wrap="square">
            <a:spAutoFit/>
          </a:bodyPr>
          <a:lstStyle/>
          <a:p>
            <a:pPr algn="ctr"/>
            <a:r>
              <a:rPr lang="en-US" dirty="0" smtClean="0">
                <a:latin typeface="Sylfaen" pitchFamily="18" charset="0"/>
              </a:rPr>
              <a:t/>
            </a:r>
            <a:br>
              <a:rPr lang="en-US" dirty="0" smtClean="0">
                <a:latin typeface="Sylfaen" pitchFamily="18" charset="0"/>
              </a:rPr>
            </a:br>
            <a:r>
              <a:rPr lang="ka-GE" altLang="ru-RU" b="1" dirty="0" smtClean="0">
                <a:solidFill>
                  <a:srgbClr val="843F06"/>
                </a:solidFill>
                <a:latin typeface="Sylfaen" pitchFamily="18" charset="0"/>
              </a:rPr>
              <a:t>მძიმე მეტალების გავლენა ადამიანის ჯანმრთელობაზე</a:t>
            </a:r>
            <a:endParaRPr lang="en-US" b="1" dirty="0">
              <a:solidFill>
                <a:srgbClr val="843F06"/>
              </a:solidFill>
              <a:latin typeface="Sylfaen" pitchFamily="18" charset="0"/>
            </a:endParaRPr>
          </a:p>
        </p:txBody>
      </p:sp>
      <p:sp>
        <p:nvSpPr>
          <p:cNvPr id="8" name="Rectangle 7"/>
          <p:cNvSpPr/>
          <p:nvPr/>
        </p:nvSpPr>
        <p:spPr>
          <a:xfrm>
            <a:off x="1043608" y="4293096"/>
            <a:ext cx="8100392" cy="2154436"/>
          </a:xfrm>
          <a:prstGeom prst="rect">
            <a:avLst/>
          </a:prstGeom>
        </p:spPr>
        <p:txBody>
          <a:bodyPr wrap="square">
            <a:spAutoFit/>
          </a:bodyPr>
          <a:lstStyle/>
          <a:p>
            <a:endParaRPr lang="en-US" sz="1400" dirty="0">
              <a:latin typeface="Sylfaen" pitchFamily="18" charset="0"/>
            </a:endParaRPr>
          </a:p>
          <a:p>
            <a:endParaRPr lang="en-US" sz="1400" dirty="0">
              <a:latin typeface="Sylfaen" pitchFamily="18" charset="0"/>
            </a:endParaRPr>
          </a:p>
          <a:p>
            <a:endParaRPr lang="en-US" sz="1400" dirty="0" smtClean="0">
              <a:latin typeface="Sylfaen" pitchFamily="18" charset="0"/>
            </a:endParaRPr>
          </a:p>
          <a:p>
            <a:endParaRPr lang="en-US" sz="1400" dirty="0">
              <a:latin typeface="Sylfaen" pitchFamily="18" charset="0"/>
            </a:endParaRPr>
          </a:p>
          <a:p>
            <a:endParaRPr lang="en-US" sz="1400" dirty="0">
              <a:latin typeface="Sylfaen" pitchFamily="18" charset="0"/>
            </a:endParaRPr>
          </a:p>
          <a:p>
            <a:r>
              <a:rPr lang="en-US" sz="1600" dirty="0" smtClean="0">
                <a:latin typeface="Sylfaen" pitchFamily="18" charset="0"/>
              </a:rPr>
              <a:t>  </a:t>
            </a:r>
            <a:r>
              <a:rPr lang="ka-GE" sz="1600" dirty="0" smtClean="0">
                <a:latin typeface="Sylfaen" pitchFamily="18" charset="0"/>
              </a:rPr>
              <a:t> ღვინოში გამოყენებული მეთოდებიდან მნიშვნელოვანია ატომურ-აბსორბციული სპექტროფოტომეტრიის მეთოდი,ეს თანამედროვე მეთოდი გამოირჩევა სიზუსტით,მგრძნობიარობით და ამავდროულად მოითხოვს ანალიტიკოსის მაღალ კვალიფიკაციას.</a:t>
            </a:r>
            <a:endParaRPr lang="en-US" sz="1600" dirty="0" smtClean="0">
              <a:solidFill>
                <a:schemeClr val="accent2">
                  <a:lumMod val="75000"/>
                </a:schemeClr>
              </a:solidFill>
              <a:latin typeface="Sylfaen" pitchFamily="18" charset="0"/>
            </a:endParaRPr>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6</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pic>
        <p:nvPicPr>
          <p:cNvPr id="6" name="Picture 3"/>
          <p:cNvPicPr>
            <a:picLocks noChangeAspect="1" noChangeArrowheads="1"/>
          </p:cNvPicPr>
          <p:nvPr/>
        </p:nvPicPr>
        <p:blipFill>
          <a:blip r:embed="rId5" cstate="print"/>
          <a:srcRect/>
          <a:stretch>
            <a:fillRect/>
          </a:stretch>
        </p:blipFill>
        <p:spPr bwMode="auto">
          <a:xfrm>
            <a:off x="2059720" y="1988840"/>
            <a:ext cx="6184688" cy="3274247"/>
          </a:xfrm>
          <a:prstGeom prst="rect">
            <a:avLst/>
          </a:prstGeom>
          <a:noFill/>
          <a:ln w="25400">
            <a:noFill/>
            <a:miter lim="800000"/>
            <a:headEnd/>
            <a:tailEnd/>
          </a:ln>
        </p:spPr>
      </p:pic>
      <p:sp>
        <p:nvSpPr>
          <p:cNvPr id="7" name="Rectangle 6"/>
          <p:cNvSpPr/>
          <p:nvPr/>
        </p:nvSpPr>
        <p:spPr>
          <a:xfrm>
            <a:off x="1043608" y="116632"/>
            <a:ext cx="8100392" cy="646331"/>
          </a:xfrm>
          <a:prstGeom prst="rect">
            <a:avLst/>
          </a:prstGeom>
        </p:spPr>
        <p:txBody>
          <a:bodyPr wrap="square">
            <a:spAutoFit/>
          </a:bodyPr>
          <a:lstStyle/>
          <a:p>
            <a:pPr algn="ctr"/>
            <a:r>
              <a:rPr lang="en-US" dirty="0" smtClean="0">
                <a:latin typeface="Sylfaen" pitchFamily="18" charset="0"/>
              </a:rPr>
              <a:t/>
            </a:r>
            <a:br>
              <a:rPr lang="en-US" dirty="0" smtClean="0">
                <a:latin typeface="Sylfaen" pitchFamily="18" charset="0"/>
              </a:rPr>
            </a:br>
            <a:r>
              <a:rPr lang="ka-GE" b="1" dirty="0" smtClean="0">
                <a:solidFill>
                  <a:srgbClr val="843F06"/>
                </a:solidFill>
                <a:latin typeface="Sylfaen" pitchFamily="18" charset="0"/>
              </a:rPr>
              <a:t>ატომურ-აბსორციული მეთოდის (</a:t>
            </a:r>
            <a:r>
              <a:rPr lang="en-US" b="1" dirty="0" smtClean="0">
                <a:solidFill>
                  <a:srgbClr val="843F06"/>
                </a:solidFill>
                <a:latin typeface="Sylfaen" pitchFamily="18" charset="0"/>
              </a:rPr>
              <a:t>AAS</a:t>
            </a:r>
            <a:r>
              <a:rPr lang="ka-GE" b="1" dirty="0" smtClean="0">
                <a:solidFill>
                  <a:srgbClr val="843F06"/>
                </a:solidFill>
                <a:latin typeface="Sylfaen" pitchFamily="18" charset="0"/>
              </a:rPr>
              <a:t>) მოქმედების პრინციპი</a:t>
            </a:r>
            <a:r>
              <a:rPr lang="en-US" b="1" dirty="0" smtClean="0">
                <a:solidFill>
                  <a:srgbClr val="843F06"/>
                </a:solidFill>
                <a:latin typeface="Sylfaen" pitchFamily="18" charset="0"/>
              </a:rPr>
              <a:t>  </a:t>
            </a:r>
          </a:p>
        </p:txBody>
      </p:sp>
      <p:sp>
        <p:nvSpPr>
          <p:cNvPr id="9" name="Rectangle 8"/>
          <p:cNvSpPr/>
          <p:nvPr/>
        </p:nvSpPr>
        <p:spPr>
          <a:xfrm>
            <a:off x="1043608" y="5570656"/>
            <a:ext cx="8100392" cy="738664"/>
          </a:xfrm>
          <a:prstGeom prst="rect">
            <a:avLst/>
          </a:prstGeom>
        </p:spPr>
        <p:txBody>
          <a:bodyPr wrap="square">
            <a:spAutoFit/>
          </a:bodyPr>
          <a:lstStyle/>
          <a:p>
            <a:pPr algn="just"/>
            <a:r>
              <a:rPr lang="en-US" sz="1400" b="1" dirty="0" smtClean="0">
                <a:latin typeface="Sylfaen" pitchFamily="18" charset="0"/>
              </a:rPr>
              <a:t>AAS </a:t>
            </a:r>
            <a:r>
              <a:rPr lang="ka-GE" sz="1400" b="1" dirty="0" smtClean="0">
                <a:latin typeface="Sylfaen" pitchFamily="18" charset="0"/>
              </a:rPr>
              <a:t> -  </a:t>
            </a:r>
            <a:r>
              <a:rPr lang="ka-GE" sz="1400" dirty="0" smtClean="0">
                <a:latin typeface="Sylfaen" pitchFamily="18" charset="0"/>
              </a:rPr>
              <a:t>ანალიზის ფიზიკური მეთოდია, რომელიც დაფუძნებულია თავისუფალი ატომების ორთქლის მიერ მკაცრად განსაზღვრული სიხშირის მქონე ელექტრომაგნიტური ტალღის (რეზონანსული ტალღის) შთანთქმაზე.</a:t>
            </a:r>
            <a:endParaRPr lang="en-US" sz="1400" dirty="0">
              <a:latin typeface="Sylfae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7</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6" name="Rectangle 5"/>
          <p:cNvSpPr/>
          <p:nvPr/>
        </p:nvSpPr>
        <p:spPr>
          <a:xfrm>
            <a:off x="1043608" y="548680"/>
            <a:ext cx="7992888" cy="5693866"/>
          </a:xfrm>
          <a:prstGeom prst="rect">
            <a:avLst/>
          </a:prstGeom>
        </p:spPr>
        <p:txBody>
          <a:bodyPr wrap="square">
            <a:spAutoFit/>
          </a:bodyPr>
          <a:lstStyle/>
          <a:p>
            <a:r>
              <a:rPr lang="ka-GE" sz="1400" dirty="0" smtClean="0">
                <a:latin typeface="Sylfaen" pitchFamily="18" charset="0"/>
              </a:rPr>
              <a:t>	მოლეკულური აბსორბციული სპექტროფოტომეტრიის მსგავსად აას ემორჩილება ლამბერტ-ბუგერ-ბეერის კანონს:</a:t>
            </a:r>
          </a:p>
          <a:p>
            <a:r>
              <a:rPr lang="en-US" sz="1400" dirty="0" smtClean="0">
                <a:latin typeface="Sylfaen" pitchFamily="18" charset="0"/>
              </a:rPr>
              <a:t/>
            </a:r>
            <a:br>
              <a:rPr lang="en-US" sz="1400" dirty="0" smtClean="0">
                <a:latin typeface="Sylfaen" pitchFamily="18" charset="0"/>
              </a:rPr>
            </a:br>
            <a:r>
              <a:rPr lang="ka-GE" sz="1400" dirty="0" smtClean="0">
                <a:latin typeface="Sylfaen" pitchFamily="18" charset="0"/>
              </a:rPr>
              <a:t>                           			A = Lg I </a:t>
            </a:r>
            <a:r>
              <a:rPr lang="ka-GE" sz="1400" baseline="-25000" dirty="0" smtClean="0">
                <a:latin typeface="Sylfaen" pitchFamily="18" charset="0"/>
              </a:rPr>
              <a:t>0 </a:t>
            </a:r>
            <a:r>
              <a:rPr lang="ka-GE" sz="1400" dirty="0" smtClean="0">
                <a:latin typeface="Sylfaen" pitchFamily="18" charset="0"/>
              </a:rPr>
              <a:t>/  I = kcL </a:t>
            </a:r>
          </a:p>
          <a:p>
            <a:r>
              <a:rPr lang="ka-GE" sz="1400" dirty="0" smtClean="0">
                <a:latin typeface="Sylfaen" pitchFamily="18" charset="0"/>
              </a:rPr>
              <a:t/>
            </a:r>
            <a:br>
              <a:rPr lang="ka-GE" sz="1400" dirty="0" smtClean="0">
                <a:latin typeface="Sylfaen" pitchFamily="18" charset="0"/>
              </a:rPr>
            </a:br>
            <a:r>
              <a:rPr lang="ka-GE" sz="1400" dirty="0" smtClean="0">
                <a:latin typeface="Sylfaen" pitchFamily="18" charset="0"/>
              </a:rPr>
              <a:t> 	ამიტომ ატომების ორთქლის მიერ შთანთქმული სხივური ენერგია, სხვა თანაბარ პირობებში, მათი კონცენტრაციის პროპორციულია.</a:t>
            </a:r>
          </a:p>
          <a:p>
            <a:endParaRPr lang="ka-GE" sz="1400" dirty="0" smtClean="0">
              <a:latin typeface="Sylfaen" pitchFamily="18" charset="0"/>
            </a:endParaRPr>
          </a:p>
          <a:p>
            <a:endParaRPr lang="ka-GE" sz="1400" dirty="0" smtClean="0">
              <a:latin typeface="Sylfaen" pitchFamily="18" charset="0"/>
            </a:endParaRPr>
          </a:p>
          <a:p>
            <a:endParaRPr lang="ka-GE" sz="1400" dirty="0" smtClean="0">
              <a:latin typeface="Sylfaen" pitchFamily="18" charset="0"/>
            </a:endParaRPr>
          </a:p>
          <a:p>
            <a:pPr algn="just"/>
            <a:r>
              <a:rPr lang="ka-GE" sz="1400" dirty="0" smtClean="0">
                <a:latin typeface="Sylfaen" pitchFamily="18" charset="0"/>
              </a:rPr>
              <a:t>ა) შთანთქმული და გამოსხივებული სხივების ტალღის სიგრძეები ტოლი უნდა იყოს.</a:t>
            </a:r>
            <a:r>
              <a:rPr lang="en-US" sz="1400" dirty="0" smtClean="0">
                <a:latin typeface="Sylfaen" pitchFamily="18" charset="0"/>
              </a:rPr>
              <a:t/>
            </a:r>
            <a:br>
              <a:rPr lang="en-US" sz="1400" dirty="0" smtClean="0">
                <a:latin typeface="Sylfaen" pitchFamily="18" charset="0"/>
              </a:rPr>
            </a:br>
            <a:r>
              <a:rPr lang="ka-GE" sz="1400" dirty="0" smtClean="0">
                <a:latin typeface="Sylfaen" pitchFamily="18" charset="0"/>
              </a:rPr>
              <a:t>ბ)  შთანთქმული ტალღის ნახევარსიგანე ორჯერ მეტი მაინც უნდა იყოს გამოსხივების წყაროს ტალღის სიგრძის ნახევარსიგანეზე. </a:t>
            </a:r>
          </a:p>
          <a:p>
            <a:pPr algn="just"/>
            <a:endParaRPr lang="ka-GE" sz="1400" dirty="0" smtClean="0">
              <a:latin typeface="Sylfaen" pitchFamily="18" charset="0"/>
            </a:endParaRPr>
          </a:p>
          <a:p>
            <a:pPr algn="just"/>
            <a:endParaRPr lang="ka-GE" sz="1400" dirty="0" smtClean="0">
              <a:latin typeface="Sylfaen" pitchFamily="18" charset="0"/>
            </a:endParaRPr>
          </a:p>
          <a:p>
            <a:pPr algn="just"/>
            <a:r>
              <a:rPr lang="ka-GE" sz="1400" dirty="0" smtClean="0">
                <a:latin typeface="Sylfaen" pitchFamily="18" charset="0"/>
              </a:rPr>
              <a:t>    თითოეული ელემეტის განსაზღვლისათვის გამოყენებულია შესაბამისი რეზონანსული ნათურა,რომელიც შედგება კათოდისა და ანოდისაგან.</a:t>
            </a:r>
          </a:p>
          <a:p>
            <a:pPr algn="just"/>
            <a:endParaRPr lang="ka-GE" sz="1400" dirty="0" smtClean="0">
              <a:latin typeface="Sylfaen" pitchFamily="18" charset="0"/>
            </a:endParaRPr>
          </a:p>
          <a:p>
            <a:pPr algn="just"/>
            <a:r>
              <a:rPr lang="ka-GE" sz="1400" dirty="0" smtClean="0">
                <a:latin typeface="Sylfaen" pitchFamily="18" charset="0"/>
              </a:rPr>
              <a:t>	</a:t>
            </a:r>
            <a:r>
              <a:rPr lang="ka-GE" sz="1400" b="1" dirty="0" smtClean="0">
                <a:latin typeface="Sylfaen" pitchFamily="18" charset="0"/>
              </a:rPr>
              <a:t>ღრუ კათოდი  </a:t>
            </a:r>
            <a:r>
              <a:rPr lang="ka-GE" sz="1400" dirty="0" smtClean="0">
                <a:latin typeface="Sylfaen" pitchFamily="18" charset="0"/>
              </a:rPr>
              <a:t>დამზადებულია (ან დაფარულია) განსასაზღვრავი ელემენტისაგან, ანოდი კი ვოლფრამისაგან. ნათურა ავსებულია ინერტული აირით (არგონი ან ნეონი). 400-600 ვოლტ ძაბვაზე იონიზირებული აირი აყუმბარებს ღრუ კათოდის ზედაპირს და აგზნებული  ატომების განმუხტვის შედეგად წარმოიქმნება მძლავრი, მონოქრომატული ელექტრომაგნიტური გამოსხივება, რომელიც აკმაყოფილებს ზემოთ წაყენებულ მოთხოვნებს.</a:t>
            </a:r>
          </a:p>
          <a:p>
            <a:pPr algn="just"/>
            <a:endParaRPr lang="ka-GE" sz="1400" dirty="0" smtClean="0">
              <a:latin typeface="Sylfaen" pitchFamily="18" charset="0"/>
            </a:endParaRPr>
          </a:p>
          <a:p>
            <a:pPr algn="just"/>
            <a:r>
              <a:rPr lang="ka-GE" sz="1400" dirty="0" smtClean="0"/>
              <a:t>	</a:t>
            </a:r>
            <a:endParaRPr lang="en-US" sz="1400" dirty="0">
              <a:latin typeface="Sylfaen" pitchFamily="18" charset="0"/>
            </a:endParaRPr>
          </a:p>
        </p:txBody>
      </p:sp>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8</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6" name="Rectangle 5"/>
          <p:cNvSpPr/>
          <p:nvPr/>
        </p:nvSpPr>
        <p:spPr>
          <a:xfrm>
            <a:off x="1043608" y="548680"/>
            <a:ext cx="7992888" cy="6771084"/>
          </a:xfrm>
          <a:prstGeom prst="rect">
            <a:avLst/>
          </a:prstGeom>
        </p:spPr>
        <p:txBody>
          <a:bodyPr wrap="square">
            <a:spAutoFit/>
          </a:bodyPr>
          <a:lstStyle/>
          <a:p>
            <a:r>
              <a:rPr lang="ka-GE" sz="1400" dirty="0" smtClean="0">
                <a:latin typeface="Sylfaen" pitchFamily="18" charset="0"/>
              </a:rPr>
              <a:t>	</a:t>
            </a:r>
            <a:r>
              <a:rPr lang="de-DE" sz="1400" b="1" dirty="0" smtClean="0"/>
              <a:t>მონოქრომატორის</a:t>
            </a:r>
            <a:r>
              <a:rPr lang="de-DE" sz="1400" dirty="0" smtClean="0"/>
              <a:t> დანიშნულებაა ნარჩენი რეზონანსული ტალღის გამოყოფა ალისა და სხვა ელემენტების გამოსხივებისგან. </a:t>
            </a:r>
            <a:endParaRPr lang="ka-GE" sz="1400" dirty="0" smtClean="0"/>
          </a:p>
          <a:p>
            <a:pPr algn="just"/>
            <a:endParaRPr lang="ka-GE" sz="1400" dirty="0" smtClean="0"/>
          </a:p>
          <a:p>
            <a:pPr algn="just"/>
            <a:endParaRPr lang="ka-GE" sz="1400" dirty="0" smtClean="0"/>
          </a:p>
          <a:p>
            <a:pPr algn="just"/>
            <a:endParaRPr lang="ka-GE" sz="1400" dirty="0" smtClean="0"/>
          </a:p>
          <a:p>
            <a:pPr algn="just"/>
            <a:r>
              <a:rPr lang="ka-GE" sz="1400" dirty="0" smtClean="0"/>
              <a:t>	</a:t>
            </a:r>
            <a:r>
              <a:rPr lang="de-DE" sz="1400" b="1" dirty="0" smtClean="0"/>
              <a:t>დეტექტორის</a:t>
            </a:r>
            <a:r>
              <a:rPr lang="de-DE" sz="1400" dirty="0" smtClean="0"/>
              <a:t> მეშვეობით სხივური ენერგია გარდაიქმნება ელექტრონულად, რომელიც ფიქსირდება გამზომი ბლოკით. რთული კონსტრუქციის აას-ში ხდება მიღებული სიგნალის შედარება სათანადო სტანდარტებთან, ანალიზის შედეგების გათვლა და წარმოდგენა ცხრილების სახით.</a:t>
            </a:r>
            <a:endParaRPr lang="en-US" sz="1400" dirty="0" smtClean="0"/>
          </a:p>
          <a:p>
            <a:endParaRPr lang="ka-GE" sz="1400" dirty="0" smtClean="0">
              <a:latin typeface="Sylfaen" pitchFamily="18" charset="0"/>
            </a:endParaRPr>
          </a:p>
          <a:p>
            <a:endParaRPr lang="ka-GE" sz="1400" dirty="0" smtClean="0">
              <a:latin typeface="Sylfaen" pitchFamily="18" charset="0"/>
            </a:endParaRPr>
          </a:p>
          <a:p>
            <a:endParaRPr lang="ka-GE" sz="1400" dirty="0" smtClean="0">
              <a:latin typeface="Sylfaen" pitchFamily="18" charset="0"/>
            </a:endParaRPr>
          </a:p>
          <a:p>
            <a:r>
              <a:rPr lang="ka-GE" sz="1400" dirty="0" smtClean="0">
                <a:latin typeface="Sylfaen" pitchFamily="18" charset="0"/>
              </a:rPr>
              <a:t> 	</a:t>
            </a:r>
            <a:r>
              <a:rPr lang="ka-GE" sz="1400" b="1" dirty="0" smtClean="0">
                <a:latin typeface="Sylfaen" pitchFamily="18" charset="0"/>
              </a:rPr>
              <a:t>ალში მიმდინარეობს შემდეგი პროცები:</a:t>
            </a:r>
          </a:p>
          <a:p>
            <a:endParaRPr lang="ka-GE" sz="1400" b="1" dirty="0" smtClean="0">
              <a:latin typeface="Sylfaen" pitchFamily="18" charset="0"/>
            </a:endParaRPr>
          </a:p>
          <a:p>
            <a:pPr>
              <a:buFont typeface="Arial" pitchFamily="34" charset="0"/>
              <a:buChar char="•"/>
            </a:pPr>
            <a:r>
              <a:rPr lang="ka-GE" sz="1400" dirty="0" smtClean="0">
                <a:latin typeface="Sylfaen" pitchFamily="18" charset="0"/>
              </a:rPr>
              <a:t>  გამოშრობა  -   გამხსნელის აორთქლება და ნიმუშის მშრალი ნანო-ნაწილაკები რჩება; </a:t>
            </a:r>
          </a:p>
          <a:p>
            <a:pPr>
              <a:buFont typeface="Arial" pitchFamily="34" charset="0"/>
              <a:buChar char="•"/>
            </a:pPr>
            <a:r>
              <a:rPr lang="ka-GE" sz="1400" dirty="0" smtClean="0">
                <a:latin typeface="Sylfaen" pitchFamily="18" charset="0"/>
              </a:rPr>
              <a:t>  აორთქლება -  მყარი ნაწილაკების გარდაქმნა ხდება აირად მოლეკულებში;</a:t>
            </a:r>
          </a:p>
          <a:p>
            <a:pPr>
              <a:buFont typeface="Arial" pitchFamily="34" charset="0"/>
              <a:buChar char="•"/>
            </a:pPr>
            <a:r>
              <a:rPr lang="ka-GE" sz="1400" dirty="0" smtClean="0">
                <a:latin typeface="Sylfaen" pitchFamily="18" charset="0"/>
              </a:rPr>
              <a:t>  ატომიზაცია -  მოლეკულების დისოციაცია თავისუფალ ატომებად;</a:t>
            </a:r>
          </a:p>
          <a:p>
            <a:pPr>
              <a:buFont typeface="Arial" pitchFamily="34" charset="0"/>
              <a:buChar char="•"/>
            </a:pPr>
            <a:r>
              <a:rPr lang="ka-GE" sz="1400" dirty="0" smtClean="0">
                <a:latin typeface="Sylfaen" pitchFamily="18" charset="0"/>
              </a:rPr>
              <a:t>  იონიზაცია - ელემენტთა იონიზაციის პოტენციალისა და ალში წარმოქმნილი ენერგიის  მიხედვით, ატომები შესაძლოა გარდაიქმნან აირად იონებში. </a:t>
            </a: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pPr>
              <a:buFont typeface="Arial" pitchFamily="34" charset="0"/>
              <a:buChar char="•"/>
            </a:pPr>
            <a:endParaRPr lang="ka-GE" sz="1400" dirty="0" smtClean="0">
              <a:latin typeface="Sylfaen" pitchFamily="18" charset="0"/>
            </a:endParaRPr>
          </a:p>
          <a:p>
            <a:endParaRPr lang="en-US" sz="1400" dirty="0">
              <a:latin typeface="Sylfaen" pitchFamily="18" charset="0"/>
            </a:endParaRPr>
          </a:p>
        </p:txBody>
      </p:sp>
    </p:spTree>
  </p:cSld>
  <p:clrMapOvr>
    <a:masterClrMapping/>
  </p:clrMapOvr>
  <p:transition>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5C68B6-61C2-468F-89AB-4B9F7531AA68}" type="slidenum">
              <a:rPr lang="ru-RU" smtClean="0"/>
              <a:pPr/>
              <a:t>9</a:t>
            </a:fld>
            <a:endParaRPr lang="ru-RU"/>
          </a:p>
        </p:txBody>
      </p:sp>
      <p:pic>
        <p:nvPicPr>
          <p:cNvPr id="3" name="Picture 3" descr="C:\Documents and Settings\chaika-pc\Desktop\preview.gif"/>
          <p:cNvPicPr>
            <a:picLocks noChangeAspect="1" noChangeArrowheads="1"/>
          </p:cNvPicPr>
          <p:nvPr/>
        </p:nvPicPr>
        <p:blipFill>
          <a:blip r:embed="rId2" cstate="print"/>
          <a:srcRect/>
          <a:stretch>
            <a:fillRect/>
          </a:stretch>
        </p:blipFill>
        <p:spPr bwMode="auto">
          <a:xfrm>
            <a:off x="0" y="0"/>
            <a:ext cx="1067278" cy="1172833"/>
          </a:xfrm>
          <a:prstGeom prst="ellipse">
            <a:avLst/>
          </a:prstGeom>
          <a:ln>
            <a:noFill/>
          </a:ln>
          <a:effectLst>
            <a:softEdge rad="112500"/>
          </a:effectLst>
        </p:spPr>
      </p:pic>
      <p:pic>
        <p:nvPicPr>
          <p:cNvPr id="4" name="Picture 3" descr="96111342945312.jpg"/>
          <p:cNvPicPr>
            <a:picLocks noChangeAspect="1"/>
          </p:cNvPicPr>
          <p:nvPr/>
        </p:nvPicPr>
        <p:blipFill>
          <a:blip r:embed="rId3" cstate="print"/>
          <a:stretch>
            <a:fillRect/>
          </a:stretch>
        </p:blipFill>
        <p:spPr>
          <a:xfrm>
            <a:off x="323528" y="1340768"/>
            <a:ext cx="720080" cy="617828"/>
          </a:xfrm>
          <a:prstGeom prst="ellipse">
            <a:avLst/>
          </a:prstGeom>
          <a:ln>
            <a:noFill/>
          </a:ln>
          <a:effectLst>
            <a:softEdge rad="112500"/>
          </a:effectLst>
        </p:spPr>
      </p:pic>
      <p:pic>
        <p:nvPicPr>
          <p:cNvPr id="5" name="Picture 4" descr="Lisa_Patchem_Photography_What_We_Love_Winery_193.jpg"/>
          <p:cNvPicPr>
            <a:picLocks noChangeAspect="1"/>
          </p:cNvPicPr>
          <p:nvPr/>
        </p:nvPicPr>
        <p:blipFill>
          <a:blip r:embed="rId4" cstate="print"/>
          <a:stretch>
            <a:fillRect/>
          </a:stretch>
        </p:blipFill>
        <p:spPr>
          <a:xfrm>
            <a:off x="0" y="6237312"/>
            <a:ext cx="1008112" cy="504056"/>
          </a:xfrm>
          <a:prstGeom prst="rect">
            <a:avLst/>
          </a:prstGeom>
          <a:ln>
            <a:noFill/>
          </a:ln>
          <a:effectLst>
            <a:softEdge rad="112500"/>
          </a:effectLst>
        </p:spPr>
      </p:pic>
      <p:sp>
        <p:nvSpPr>
          <p:cNvPr id="7" name="Rectangle 3"/>
          <p:cNvSpPr>
            <a:spLocks noChangeArrowheads="1"/>
          </p:cNvSpPr>
          <p:nvPr/>
        </p:nvSpPr>
        <p:spPr bwMode="auto">
          <a:xfrm>
            <a:off x="1043608" y="4782051"/>
            <a:ext cx="4824536" cy="1815882"/>
          </a:xfrm>
          <a:prstGeom prst="rect">
            <a:avLst/>
          </a:prstGeom>
          <a:noFill/>
          <a:ln w="9525">
            <a:noFill/>
            <a:miter lim="800000"/>
            <a:headEnd/>
            <a:tailEnd/>
          </a:ln>
        </p:spPr>
        <p:txBody>
          <a:bodyPr wrap="square">
            <a:spAutoFit/>
          </a:bodyPr>
          <a:lstStyle/>
          <a:p>
            <a:r>
              <a:rPr lang="ka-GE" sz="1400" b="1" dirty="0" smtClean="0">
                <a:latin typeface="Sylfaen" pitchFamily="18" charset="0"/>
              </a:rPr>
              <a:t>ღვინეობში</a:t>
            </a:r>
            <a:r>
              <a:rPr lang="ka-GE" sz="1400" dirty="0">
                <a:latin typeface="Sylfaen" pitchFamily="18" charset="0"/>
              </a:rPr>
              <a:t>, ზოგიერთი მძიმე მეტალის, მაქსიმალური </a:t>
            </a:r>
            <a:r>
              <a:rPr lang="ka-GE" sz="1400" dirty="0" smtClean="0">
                <a:latin typeface="Sylfaen" pitchFamily="18" charset="0"/>
              </a:rPr>
              <a:t>დასაშვები ზღვარია:</a:t>
            </a:r>
          </a:p>
          <a:p>
            <a:endParaRPr lang="en-US" sz="1400" dirty="0" smtClean="0">
              <a:latin typeface="Sylfaen" pitchFamily="18" charset="0"/>
            </a:endParaRPr>
          </a:p>
          <a:p>
            <a:pPr>
              <a:buFont typeface="Arial" pitchFamily="34" charset="0"/>
              <a:buChar char="•"/>
            </a:pPr>
            <a:r>
              <a:rPr lang="en-US" sz="1400" dirty="0" smtClean="0">
                <a:latin typeface="Sylfaen" pitchFamily="18" charset="0"/>
              </a:rPr>
              <a:t>  </a:t>
            </a:r>
            <a:r>
              <a:rPr lang="ka-GE" sz="1400" dirty="0" smtClean="0">
                <a:latin typeface="Sylfaen" pitchFamily="18" charset="0"/>
              </a:rPr>
              <a:t>ტყვია (</a:t>
            </a:r>
            <a:r>
              <a:rPr lang="en-US" sz="1400" dirty="0" err="1" smtClean="0">
                <a:latin typeface="Sylfaen" pitchFamily="18" charset="0"/>
              </a:rPr>
              <a:t>Pb</a:t>
            </a:r>
            <a:r>
              <a:rPr lang="ka-GE" sz="1400" dirty="0" smtClean="0">
                <a:latin typeface="Sylfaen" pitchFamily="18" charset="0"/>
              </a:rPr>
              <a:t>)</a:t>
            </a:r>
            <a:r>
              <a:rPr lang="en-US" sz="1400" dirty="0" smtClean="0">
                <a:latin typeface="Sylfaen" pitchFamily="18" charset="0"/>
              </a:rPr>
              <a:t>  - </a:t>
            </a:r>
            <a:r>
              <a:rPr lang="ka-GE" sz="1400" dirty="0" smtClean="0">
                <a:latin typeface="Sylfaen" pitchFamily="18" charset="0"/>
              </a:rPr>
              <a:t> 0.</a:t>
            </a:r>
            <a:r>
              <a:rPr lang="en-US" sz="1400" dirty="0">
                <a:latin typeface="Sylfaen" pitchFamily="18" charset="0"/>
              </a:rPr>
              <a:t>5</a:t>
            </a:r>
            <a:r>
              <a:rPr lang="ka-GE" sz="1400" dirty="0" smtClean="0">
                <a:latin typeface="Sylfaen" pitchFamily="18" charset="0"/>
              </a:rPr>
              <a:t>მგ/ლ;</a:t>
            </a:r>
            <a:endParaRPr lang="en-US" sz="1400" dirty="0" smtClean="0">
              <a:latin typeface="Sylfaen" pitchFamily="18" charset="0"/>
            </a:endParaRPr>
          </a:p>
          <a:p>
            <a:pPr>
              <a:buFont typeface="Arial" pitchFamily="34" charset="0"/>
              <a:buChar char="•"/>
            </a:pPr>
            <a:r>
              <a:rPr lang="en-US" sz="1400" dirty="0" smtClean="0">
                <a:latin typeface="Sylfaen" pitchFamily="18" charset="0"/>
              </a:rPr>
              <a:t>  </a:t>
            </a:r>
            <a:r>
              <a:rPr lang="ka-GE" sz="1400" dirty="0" smtClean="0">
                <a:latin typeface="Sylfaen" pitchFamily="18" charset="0"/>
              </a:rPr>
              <a:t>კადმიუმი(</a:t>
            </a:r>
            <a:r>
              <a:rPr lang="en-US" sz="1400" dirty="0" err="1" smtClean="0">
                <a:latin typeface="Sylfaen" pitchFamily="18" charset="0"/>
              </a:rPr>
              <a:t>Cd</a:t>
            </a:r>
            <a:r>
              <a:rPr lang="ka-GE" sz="1400" dirty="0" smtClean="0">
                <a:latin typeface="Sylfaen" pitchFamily="18" charset="0"/>
              </a:rPr>
              <a:t>)</a:t>
            </a:r>
            <a:r>
              <a:rPr lang="en-US" sz="1400" dirty="0" smtClean="0">
                <a:latin typeface="Sylfaen" pitchFamily="18" charset="0"/>
              </a:rPr>
              <a:t>  </a:t>
            </a:r>
            <a:r>
              <a:rPr lang="ka-GE" sz="1400" dirty="0" smtClean="0">
                <a:latin typeface="Sylfaen" pitchFamily="18" charset="0"/>
              </a:rPr>
              <a:t>-</a:t>
            </a:r>
            <a:r>
              <a:rPr lang="en-US" sz="1400" dirty="0" smtClean="0">
                <a:latin typeface="Sylfaen" pitchFamily="18" charset="0"/>
              </a:rPr>
              <a:t>  </a:t>
            </a:r>
            <a:r>
              <a:rPr lang="ka-GE" sz="1400" dirty="0" smtClean="0">
                <a:latin typeface="Sylfaen" pitchFamily="18" charset="0"/>
              </a:rPr>
              <a:t>0.01მგ/ლ;</a:t>
            </a:r>
            <a:endParaRPr lang="en-US" sz="1400" dirty="0" smtClean="0">
              <a:latin typeface="Sylfaen" pitchFamily="18" charset="0"/>
            </a:endParaRPr>
          </a:p>
          <a:p>
            <a:pPr>
              <a:buFont typeface="Arial" pitchFamily="34" charset="0"/>
              <a:buChar char="•"/>
            </a:pPr>
            <a:r>
              <a:rPr lang="en-US" sz="1400" dirty="0" smtClean="0">
                <a:latin typeface="Sylfaen" pitchFamily="18" charset="0"/>
              </a:rPr>
              <a:t>  </a:t>
            </a:r>
            <a:r>
              <a:rPr lang="ka-GE" sz="1400" dirty="0" smtClean="0">
                <a:latin typeface="Sylfaen" pitchFamily="18" charset="0"/>
              </a:rPr>
              <a:t>სპილენძი(</a:t>
            </a:r>
            <a:r>
              <a:rPr lang="en-US" sz="1400" dirty="0" smtClean="0">
                <a:latin typeface="Sylfaen" pitchFamily="18" charset="0"/>
              </a:rPr>
              <a:t>Cu</a:t>
            </a:r>
            <a:r>
              <a:rPr lang="ka-GE" sz="1400" dirty="0" smtClean="0">
                <a:latin typeface="Sylfaen" pitchFamily="18" charset="0"/>
              </a:rPr>
              <a:t>)</a:t>
            </a:r>
            <a:r>
              <a:rPr lang="en-US" sz="1400" dirty="0" smtClean="0">
                <a:latin typeface="Sylfaen" pitchFamily="18" charset="0"/>
              </a:rPr>
              <a:t>  </a:t>
            </a:r>
            <a:r>
              <a:rPr lang="ka-GE" sz="1400" dirty="0" smtClean="0">
                <a:latin typeface="Sylfaen" pitchFamily="18" charset="0"/>
              </a:rPr>
              <a:t>-</a:t>
            </a:r>
            <a:r>
              <a:rPr lang="en-US" sz="1400" dirty="0" smtClean="0">
                <a:latin typeface="Sylfaen" pitchFamily="18" charset="0"/>
              </a:rPr>
              <a:t>  </a:t>
            </a:r>
            <a:r>
              <a:rPr lang="ka-GE" sz="1400" dirty="0" smtClean="0">
                <a:latin typeface="Sylfaen" pitchFamily="18" charset="0"/>
              </a:rPr>
              <a:t>1.0 მგ/ლ;</a:t>
            </a:r>
            <a:endParaRPr lang="en-US" sz="1400" dirty="0" smtClean="0">
              <a:latin typeface="Sylfaen" pitchFamily="18" charset="0"/>
            </a:endParaRPr>
          </a:p>
          <a:p>
            <a:pPr>
              <a:buFont typeface="Arial" pitchFamily="34" charset="0"/>
              <a:buChar char="•"/>
            </a:pPr>
            <a:r>
              <a:rPr lang="en-US" sz="1400" dirty="0" smtClean="0">
                <a:latin typeface="Sylfaen" pitchFamily="18" charset="0"/>
              </a:rPr>
              <a:t>  </a:t>
            </a:r>
            <a:r>
              <a:rPr lang="ka-GE" sz="1400" dirty="0" smtClean="0">
                <a:latin typeface="Sylfaen" pitchFamily="18" charset="0"/>
              </a:rPr>
              <a:t>თუთია</a:t>
            </a:r>
            <a:r>
              <a:rPr lang="en-US" sz="1400" dirty="0" smtClean="0">
                <a:latin typeface="Sylfaen" pitchFamily="18" charset="0"/>
              </a:rPr>
              <a:t> (Zn)  </a:t>
            </a:r>
            <a:r>
              <a:rPr lang="ka-GE" sz="1400" dirty="0" smtClean="0">
                <a:latin typeface="Sylfaen" pitchFamily="18" charset="0"/>
              </a:rPr>
              <a:t>-</a:t>
            </a:r>
            <a:r>
              <a:rPr lang="en-US" sz="1400" dirty="0" smtClean="0">
                <a:latin typeface="Sylfaen" pitchFamily="18" charset="0"/>
              </a:rPr>
              <a:t>  </a:t>
            </a:r>
            <a:r>
              <a:rPr lang="ka-GE" sz="1400" dirty="0" smtClean="0">
                <a:latin typeface="Sylfaen" pitchFamily="18" charset="0"/>
              </a:rPr>
              <a:t>5მგ/ლ;</a:t>
            </a:r>
            <a:endParaRPr lang="en-US" sz="1400" dirty="0" smtClean="0">
              <a:latin typeface="Sylfaen" pitchFamily="18" charset="0"/>
            </a:endParaRPr>
          </a:p>
          <a:p>
            <a:pPr>
              <a:buFont typeface="Arial" pitchFamily="34" charset="0"/>
              <a:buChar char="•"/>
            </a:pPr>
            <a:r>
              <a:rPr lang="en-US" sz="1400" dirty="0" smtClean="0">
                <a:latin typeface="Sylfaen" pitchFamily="18" charset="0"/>
              </a:rPr>
              <a:t>  </a:t>
            </a:r>
            <a:r>
              <a:rPr lang="ka-GE" sz="1400" dirty="0" smtClean="0">
                <a:latin typeface="Sylfaen" pitchFamily="18" charset="0"/>
              </a:rPr>
              <a:t>რკინა (</a:t>
            </a:r>
            <a:r>
              <a:rPr lang="en-US" sz="1400" dirty="0" smtClean="0">
                <a:latin typeface="Sylfaen" pitchFamily="18" charset="0"/>
              </a:rPr>
              <a:t>Fe</a:t>
            </a:r>
            <a:r>
              <a:rPr lang="ka-GE" sz="1400" dirty="0" smtClean="0">
                <a:latin typeface="Sylfaen" pitchFamily="18" charset="0"/>
              </a:rPr>
              <a:t>) -  ზღვარი დადგენილი არ არის. </a:t>
            </a:r>
            <a:endParaRPr lang="en-US" sz="1400" dirty="0">
              <a:latin typeface="Sylfaen" pitchFamily="18" charset="0"/>
            </a:endParaRPr>
          </a:p>
        </p:txBody>
      </p:sp>
      <p:pic>
        <p:nvPicPr>
          <p:cNvPr id="18" name="Picture 17" descr="Cd.jpg"/>
          <p:cNvPicPr>
            <a:picLocks noChangeAspect="1"/>
          </p:cNvPicPr>
          <p:nvPr/>
        </p:nvPicPr>
        <p:blipFill>
          <a:blip r:embed="rId5" cstate="print"/>
          <a:stretch>
            <a:fillRect/>
          </a:stretch>
        </p:blipFill>
        <p:spPr>
          <a:xfrm>
            <a:off x="1687275" y="2420888"/>
            <a:ext cx="2956733" cy="2091448"/>
          </a:xfrm>
          <a:prstGeom prst="rect">
            <a:avLst/>
          </a:prstGeom>
        </p:spPr>
      </p:pic>
      <p:pic>
        <p:nvPicPr>
          <p:cNvPr id="19" name="Picture 18" descr="Cu.jpg"/>
          <p:cNvPicPr>
            <a:picLocks noChangeAspect="1"/>
          </p:cNvPicPr>
          <p:nvPr/>
        </p:nvPicPr>
        <p:blipFill>
          <a:blip r:embed="rId6" cstate="print"/>
          <a:stretch>
            <a:fillRect/>
          </a:stretch>
        </p:blipFill>
        <p:spPr>
          <a:xfrm>
            <a:off x="5723824" y="2420888"/>
            <a:ext cx="2952632" cy="2083246"/>
          </a:xfrm>
          <a:prstGeom prst="rect">
            <a:avLst/>
          </a:prstGeom>
        </p:spPr>
      </p:pic>
      <p:pic>
        <p:nvPicPr>
          <p:cNvPr id="20" name="Picture 19" descr="Ni.jpg"/>
          <p:cNvPicPr>
            <a:picLocks noChangeAspect="1"/>
          </p:cNvPicPr>
          <p:nvPr/>
        </p:nvPicPr>
        <p:blipFill>
          <a:blip r:embed="rId7" cstate="print"/>
          <a:stretch>
            <a:fillRect/>
          </a:stretch>
        </p:blipFill>
        <p:spPr>
          <a:xfrm>
            <a:off x="5727925" y="265634"/>
            <a:ext cx="2948531" cy="2083246"/>
          </a:xfrm>
          <a:prstGeom prst="rect">
            <a:avLst/>
          </a:prstGeom>
        </p:spPr>
      </p:pic>
      <p:pic>
        <p:nvPicPr>
          <p:cNvPr id="21" name="Picture 20" descr="Pb.jpg"/>
          <p:cNvPicPr>
            <a:picLocks noChangeAspect="1"/>
          </p:cNvPicPr>
          <p:nvPr/>
        </p:nvPicPr>
        <p:blipFill>
          <a:blip r:embed="rId8" cstate="print"/>
          <a:stretch>
            <a:fillRect/>
          </a:stretch>
        </p:blipFill>
        <p:spPr>
          <a:xfrm>
            <a:off x="1691680" y="260648"/>
            <a:ext cx="2952632" cy="2083246"/>
          </a:xfrm>
          <a:prstGeom prst="rect">
            <a:avLst/>
          </a:prstGeom>
        </p:spPr>
      </p:pic>
      <p:pic>
        <p:nvPicPr>
          <p:cNvPr id="22" name="Picture 21" descr="Zn.jpg"/>
          <p:cNvPicPr>
            <a:picLocks noChangeAspect="1"/>
          </p:cNvPicPr>
          <p:nvPr/>
        </p:nvPicPr>
        <p:blipFill>
          <a:blip r:embed="rId9" cstate="print"/>
          <a:stretch>
            <a:fillRect/>
          </a:stretch>
        </p:blipFill>
        <p:spPr>
          <a:xfrm>
            <a:off x="5724128" y="4581128"/>
            <a:ext cx="2960834" cy="2083246"/>
          </a:xfrm>
          <a:prstGeom prst="rect">
            <a:avLst/>
          </a:prstGeom>
        </p:spPr>
      </p:pic>
    </p:spTree>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3059</TotalTime>
  <Words>861</Words>
  <Application>Microsoft Office PowerPoint</Application>
  <PresentationFormat>Экран (4:3)</PresentationFormat>
  <Paragraphs>405</Paragraphs>
  <Slides>19</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19</vt:i4>
      </vt:variant>
    </vt:vector>
  </HeadingPairs>
  <TitlesOfParts>
    <vt:vector size="31" baseType="lpstr">
      <vt:lpstr>AcadMtavr</vt:lpstr>
      <vt:lpstr>Arial</vt:lpstr>
      <vt:lpstr>BernhardMod BT</vt:lpstr>
      <vt:lpstr>Book Antiqua</vt:lpstr>
      <vt:lpstr>Calibri</vt:lpstr>
      <vt:lpstr>Corbel</vt:lpstr>
      <vt:lpstr>Gill Sans MT</vt:lpstr>
      <vt:lpstr>Sylfaen</vt:lpstr>
      <vt:lpstr>Times New Roman</vt:lpstr>
      <vt:lpstr>Verdana</vt:lpstr>
      <vt:lpstr>Wingdings 2</vt: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Cmg_Lab</dc:creator>
  <cp:lastModifiedBy>დათო</cp:lastModifiedBy>
  <cp:revision>335</cp:revision>
  <dcterms:modified xsi:type="dcterms:W3CDTF">2016-06-08T04:50:13Z</dcterms:modified>
</cp:coreProperties>
</file>