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70" r:id="rId8"/>
    <p:sldId id="269" r:id="rId9"/>
    <p:sldId id="271" r:id="rId10"/>
    <p:sldId id="272" r:id="rId11"/>
    <p:sldId id="263" r:id="rId12"/>
    <p:sldId id="264" r:id="rId13"/>
    <p:sldId id="273" r:id="rId14"/>
    <p:sldId id="274" r:id="rId15"/>
    <p:sldId id="275" r:id="rId16"/>
    <p:sldId id="276" r:id="rId17"/>
    <p:sldId id="265" r:id="rId18"/>
    <p:sldId id="266" r:id="rId19"/>
    <p:sldId id="267" r:id="rId20"/>
    <p:sldId id="277" r:id="rId21"/>
    <p:sldId id="278" r:id="rId22"/>
    <p:sldId id="26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51"/>
    <p:restoredTop sz="50000"/>
  </p:normalViewPr>
  <p:slideViewPr>
    <p:cSldViewPr snapToGrid="0" snapToObjects="1">
      <p:cViewPr varScale="1">
        <p:scale>
          <a:sx n="73" d="100"/>
          <a:sy n="73" d="100"/>
        </p:scale>
        <p:origin x="19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42818-D6DA-684A-8B28-CEE1A8E1C2E6}" type="datetimeFigureOut">
              <a:rPr lang="en-US" smtClean="0"/>
              <a:t>7/7/16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a-GE" smtClean="0"/>
              <a:t>Click to edit Master text styles</a:t>
            </a:r>
          </a:p>
          <a:p>
            <a:pPr lvl="1"/>
            <a:r>
              <a:rPr lang="ka-GE" smtClean="0"/>
              <a:t>Second level</a:t>
            </a:r>
          </a:p>
          <a:p>
            <a:pPr lvl="2"/>
            <a:r>
              <a:rPr lang="ka-GE" smtClean="0"/>
              <a:t>Third level</a:t>
            </a:r>
          </a:p>
          <a:p>
            <a:pPr lvl="3"/>
            <a:r>
              <a:rPr lang="ka-GE" smtClean="0"/>
              <a:t>Fourth level</a:t>
            </a:r>
          </a:p>
          <a:p>
            <a:pPr lvl="4"/>
            <a:r>
              <a:rPr lang="ka-G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602A7-5047-C840-8374-104D1A941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93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602A7-5047-C840-8374-104D1A941B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92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602A7-5047-C840-8374-104D1A941B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7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602A7-5047-C840-8374-104D1A941B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8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602A7-5047-C840-8374-104D1A941B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30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602A7-5047-C840-8374-104D1A941B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5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602A7-5047-C840-8374-104D1A941B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54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602A7-5047-C840-8374-104D1A941B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8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602A7-5047-C840-8374-104D1A941B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24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602A7-5047-C840-8374-104D1A941B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55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602A7-5047-C840-8374-104D1A941B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83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602A7-5047-C840-8374-104D1A941B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52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602A7-5047-C840-8374-104D1A941B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83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602A7-5047-C840-8374-104D1A941B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33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602A7-5047-C840-8374-104D1A941B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77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602A7-5047-C840-8374-104D1A941B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62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602A7-5047-C840-8374-104D1A941B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29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602A7-5047-C840-8374-104D1A941B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76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602A7-5047-C840-8374-104D1A941B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66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602A7-5047-C840-8374-104D1A941B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36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nltk.org)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 smtClean="0"/>
              <a:t>ტექსტების კლასიფიკაცია კონვოლუციური ნეირონული ქსელებით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19247" y="4396154"/>
            <a:ext cx="6506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a-GE" sz="2800" smtClean="0"/>
              <a:t>ავტორი: შალვა </a:t>
            </a:r>
            <a:r>
              <a:rPr lang="ka-GE" sz="2800" dirty="0" smtClean="0"/>
              <a:t>ჯაშიაშვილი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770078" y="5287108"/>
            <a:ext cx="4255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7</a:t>
            </a:r>
            <a:r>
              <a:rPr lang="en-US" sz="2800" dirty="0" smtClean="0"/>
              <a:t> Jul 2016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695093" y="3067743"/>
            <a:ext cx="633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a-GE" sz="2800" smtClean="0"/>
              <a:t>ხელმძღვანელი: გელა ბესიაშვილი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46185"/>
            <a:ext cx="10018713" cy="1512278"/>
          </a:xfrm>
        </p:spPr>
        <p:txBody>
          <a:bodyPr>
            <a:normAutofit fontScale="90000"/>
          </a:bodyPr>
          <a:lstStyle/>
          <a:p>
            <a:r>
              <a:rPr lang="ka-GE" sz="4400" dirty="0">
                <a:latin typeface="+mn-lt"/>
              </a:rPr>
              <a:t>უკუგანვრცობის ალგორითმი (Backpropagation)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484310" y="1758463"/>
                <a:ext cx="10018713" cy="483576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ka-GE" dirty="0" smtClean="0"/>
                  <a:t>იმისათვის, რომ წარმატებით განხორციელდეს დასწავლა, საჭიროა შეცდომები იყოს მინიმალური, ანუ უნდა მოვახდინოთ</a:t>
                </a:r>
                <a:endParaRPr lang="en-US" dirty="0"/>
              </a:p>
              <a:p>
                <a:pPr marL="0" indent="0" algn="ctr">
                  <a:buNone/>
                </a:pPr>
                <a:r>
                  <a:rPr lang="ka-GE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𝐽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𝑤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ka-GE" i="1"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ka-GE" i="1"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</m:e>
                    </m:nary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ka-GE" i="1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ka-GE" i="1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ka-GE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ka-GE" i="1"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ka-GE" i="1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ka-GE" i="1">
                                <a:latin typeface="Cambria Math" charset="0"/>
                              </a:rPr>
                              <m:t>𝑤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ka-GE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ka-GE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ka-GE" i="1">
                            <a:latin typeface="Cambria Math" charset="0"/>
                          </a:rPr>
                          <m:t>)</m:t>
                        </m:r>
                      </m:e>
                      <m:sup>
                        <m:r>
                          <a:rPr lang="ka-GE" i="1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ka-GE" dirty="0"/>
                  <a:t> </a:t>
                </a:r>
                <a:endParaRPr lang="ka-GE" dirty="0" smtClean="0"/>
              </a:p>
              <a:p>
                <a:pPr marL="0" indent="0">
                  <a:buNone/>
                </a:pPr>
                <a:r>
                  <a:rPr lang="ka-GE" dirty="0"/>
                  <a:t>ფუნქციის მინიმიზაცია. გრადიენტული დაშვების ალგორითმით ყოველი </a:t>
                </a:r>
                <a14:m>
                  <m:oMath xmlns:m="http://schemas.openxmlformats.org/officeDocument/2006/math">
                    <m:r>
                      <a:rPr lang="ka-GE" i="1">
                        <a:latin typeface="Cambria Math" charset="0"/>
                      </a:rPr>
                      <m:t>𝑤</m:t>
                    </m:r>
                  </m:oMath>
                </a14:m>
                <a:r>
                  <a:rPr lang="en-US" dirty="0" smtClean="0"/>
                  <a:t>-</a:t>
                </a:r>
                <a:r>
                  <a:rPr lang="ka-GE" dirty="0" smtClean="0"/>
                  <a:t>თვის </a:t>
                </a:r>
                <a:r>
                  <a:rPr lang="ka-GE" dirty="0"/>
                  <a:t>გამოვითვლით გრადიენტებს</a:t>
                </a:r>
                <a:endParaRPr lang="en-US" dirty="0"/>
              </a:p>
              <a:p>
                <a:pPr marL="0" indent="0" algn="ctr">
                  <a:buNone/>
                </a:pPr>
                <a:r>
                  <a:rPr lang="ka-GE" dirty="0"/>
                  <a:t> </a:t>
                </a:r>
                <a:r>
                  <a:rPr lang="ka-GE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𝜕</m:t>
                        </m:r>
                        <m:r>
                          <a:rPr lang="en-US" i="1">
                            <a:latin typeface="Cambria Math" charset="0"/>
                          </a:rPr>
                          <m:t>𝑊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charset="0"/>
                      </a:rPr>
                      <m:t>= −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ka-GE" i="1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ka-GE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ka-GE" i="1"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ka-GE" i="1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ka-GE" i="1">
                                <a:latin typeface="Cambria Math" charset="0"/>
                              </a:rPr>
                              <m:t>𝑤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ka-GE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ka-GE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ka-GE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ka-GE" i="1">
                                <a:latin typeface="Cambria Math" charset="0"/>
                              </a:rPr>
                              <m:t>𝑗𝑖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ka-GE" dirty="0"/>
                  <a:t>და განვაახლებთ მათ </a:t>
                </a:r>
                <a:r>
                  <a:rPr lang="ka-GE" dirty="0" smtClean="0"/>
                  <a:t>მნიშვნელობას</a:t>
                </a:r>
                <a:endParaRPr lang="ka-G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charset="0"/>
                            </a:rPr>
                            <m:t>𝑊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4310" y="1758463"/>
                <a:ext cx="10018713" cy="4835768"/>
              </a:xfrm>
              <a:blipFill rotWithShape="0">
                <a:blip r:embed="rId2"/>
                <a:stretch>
                  <a:fillRect l="-912" t="-3275" r="-1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6034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211016"/>
            <a:ext cx="10018713" cy="967154"/>
          </a:xfrm>
        </p:spPr>
        <p:txBody>
          <a:bodyPr/>
          <a:lstStyle/>
          <a:p>
            <a:r>
              <a:rPr lang="ka-GE" dirty="0"/>
              <a:t>კონვოლუციური ნეირონული ქსელები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1178170"/>
            <a:ext cx="10018714" cy="5292968"/>
          </a:xfrm>
        </p:spPr>
        <p:txBody>
          <a:bodyPr/>
          <a:lstStyle/>
          <a:p>
            <a:pPr marL="0" indent="0">
              <a:buNone/>
            </a:pPr>
            <a:r>
              <a:rPr lang="ka-GE" dirty="0"/>
              <a:t>ჩვეულებრივი ნეირონული ქსელებისგან განსხვავებით, კონვოლუციური ნეირონული ქსელების დაფარული დონეები გვხვდება რამდენიმე სახის</a:t>
            </a:r>
            <a:r>
              <a:rPr lang="ka-GE" dirty="0" smtClean="0"/>
              <a:t>:</a:t>
            </a:r>
          </a:p>
          <a:p>
            <a:pPr marL="0" indent="0">
              <a:buNone/>
            </a:pPr>
            <a:endParaRPr lang="ka-GE" dirty="0"/>
          </a:p>
          <a:p>
            <a:r>
              <a:rPr lang="ka-GE" dirty="0"/>
              <a:t>კონვოლუციური დონე</a:t>
            </a:r>
            <a:r>
              <a:rPr lang="en-US" dirty="0"/>
              <a:t> </a:t>
            </a:r>
            <a:endParaRPr lang="ka-GE" dirty="0" smtClean="0"/>
          </a:p>
          <a:p>
            <a:r>
              <a:rPr lang="en-US" dirty="0"/>
              <a:t>Max-Pooling </a:t>
            </a:r>
            <a:r>
              <a:rPr lang="ka-GE" dirty="0"/>
              <a:t>დონე</a:t>
            </a:r>
            <a:r>
              <a:rPr lang="en-US" dirty="0"/>
              <a:t> </a:t>
            </a:r>
            <a:endParaRPr lang="ka-GE" dirty="0" smtClean="0"/>
          </a:p>
          <a:p>
            <a:r>
              <a:rPr lang="ka-GE" dirty="0"/>
              <a:t>სრულად შეერთებული(</a:t>
            </a:r>
            <a:r>
              <a:rPr lang="en-US" dirty="0"/>
              <a:t>Fully connected) </a:t>
            </a:r>
            <a:r>
              <a:rPr lang="ka-GE" dirty="0"/>
              <a:t>დონე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2704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211016"/>
            <a:ext cx="10018713" cy="967154"/>
          </a:xfrm>
        </p:spPr>
        <p:txBody>
          <a:bodyPr/>
          <a:lstStyle/>
          <a:p>
            <a:r>
              <a:rPr lang="ka-GE" dirty="0"/>
              <a:t>კონვოლუციური ნეირონული ქსელები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0" y="1178170"/>
            <a:ext cx="10347643" cy="4747845"/>
          </a:xfrm>
        </p:spPr>
      </p:pic>
    </p:spTree>
    <p:extLst>
      <p:ext uri="{BB962C8B-B14F-4D97-AF65-F5344CB8AC3E}">
        <p14:creationId xmlns:p14="http://schemas.microsoft.com/office/powerpoint/2010/main" val="1684677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211016"/>
            <a:ext cx="10018713" cy="967154"/>
          </a:xfrm>
        </p:spPr>
        <p:txBody>
          <a:bodyPr/>
          <a:lstStyle/>
          <a:p>
            <a:r>
              <a:rPr lang="ka-GE" dirty="0"/>
              <a:t>კონვოლუციური დონე</a:t>
            </a:r>
            <a:r>
              <a:rPr lang="en-US" dirty="0"/>
              <a:t> </a:t>
            </a:r>
            <a:endParaRPr lang="ka-GE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84310" y="2468619"/>
            <a:ext cx="1058862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კონვოლუციური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დონე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წარმოადგენს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ნეირონების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სიმრავლეს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რომლის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განზომილებაც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გაცილებით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ნაკლებია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წინა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დონის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განზომილებაზე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კონვოლუციური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დონის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შემავალი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ინფორმაცია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მიიღება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წინა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დონეზე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კონვოლუციით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ანუ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აიღება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კონვოლუციის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განზომილების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ფილტრი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და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ხდება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მისი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მოძრაობა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წინა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დონეზე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მანამ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სანამ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ის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სრულიად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არ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დაიფარება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1769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211016"/>
            <a:ext cx="10018713" cy="967154"/>
          </a:xfrm>
        </p:spPr>
        <p:txBody>
          <a:bodyPr/>
          <a:lstStyle/>
          <a:p>
            <a:r>
              <a:rPr lang="ka-GE" dirty="0"/>
              <a:t>კონვოლუციური დონე</a:t>
            </a:r>
            <a:r>
              <a:rPr lang="en-US" dirty="0"/>
              <a:t> </a:t>
            </a:r>
            <a:endParaRPr lang="ka-GE" dirty="0"/>
          </a:p>
        </p:txBody>
      </p:sp>
      <p:pic>
        <p:nvPicPr>
          <p:cNvPr id="102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84" y="1178170"/>
            <a:ext cx="4994031" cy="311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99354" y="4422780"/>
            <a:ext cx="1058862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სურათში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ჩანს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5x5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განზომილების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შემავალი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დონე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და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3x3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განზომილების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კონვოლუციური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ფილტრი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კონვოლუციური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ფილტრის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თითოეული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ელემენტი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მიიღება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შემავალ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დონეზე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3x3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განზომილების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კონვოლუციით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13785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211016"/>
            <a:ext cx="10018713" cy="967154"/>
          </a:xfrm>
        </p:spPr>
        <p:txBody>
          <a:bodyPr/>
          <a:lstStyle/>
          <a:p>
            <a:r>
              <a:rPr lang="en-US" dirty="0"/>
              <a:t>Max-Pooling </a:t>
            </a:r>
            <a:r>
              <a:rPr lang="ka-GE" dirty="0"/>
              <a:t>დონე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99354" y="2321336"/>
            <a:ext cx="1058862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a-GE" sz="2400" dirty="0" smtClean="0"/>
              <a:t>თითოეული </a:t>
            </a:r>
            <a:r>
              <a:rPr lang="ka-GE" sz="2400" dirty="0"/>
              <a:t>კონვოლუციური დონის შემდეგ, შესაძლოა გვქონდეს </a:t>
            </a:r>
            <a:r>
              <a:rPr lang="en-US" sz="2400" dirty="0"/>
              <a:t>Max-pooling </a:t>
            </a:r>
            <a:r>
              <a:rPr lang="ka-GE" sz="2400" dirty="0"/>
              <a:t>დონე. ამ დონეში ხდება კონვოლუციური დონის ელემენტებიდან მაქსიმუმის ამორჩევა, შესაბამისად ვიღებთ თითო კონვოლუციურ ფილტრზე ერთ ელემენტს.</a:t>
            </a:r>
            <a:endParaRPr lang="en-US" sz="2400" dirty="0"/>
          </a:p>
          <a:p>
            <a:r>
              <a:rPr lang="en-US" sz="2400" dirty="0"/>
              <a:t>Max pooling </a:t>
            </a:r>
            <a:r>
              <a:rPr lang="ka-GE" sz="2400" dirty="0"/>
              <a:t>დონე საშუალებას გვაძლევს შევამციროთ ქსელის განზომილება, რაც ამარტივებს გამოთვლებს. ამ პროცესს სხვანაირად </a:t>
            </a:r>
            <a:r>
              <a:rPr lang="en-US" sz="2400" dirty="0"/>
              <a:t>subsampling-</a:t>
            </a:r>
            <a:r>
              <a:rPr lang="ka-GE" sz="2400" dirty="0"/>
              <a:t>საც უწოდებენ.</a:t>
            </a:r>
            <a:r>
              <a:rPr lang="en-US" sz="2400" dirty="0"/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08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211016"/>
            <a:ext cx="10018713" cy="967154"/>
          </a:xfrm>
        </p:spPr>
        <p:txBody>
          <a:bodyPr>
            <a:normAutofit fontScale="90000"/>
          </a:bodyPr>
          <a:lstStyle/>
          <a:p>
            <a:r>
              <a:rPr lang="ka-GE" dirty="0"/>
              <a:t>სრულად შეერთებული(</a:t>
            </a:r>
            <a:r>
              <a:rPr lang="en-US" dirty="0"/>
              <a:t>Fully connected) </a:t>
            </a:r>
            <a:r>
              <a:rPr lang="ka-GE" dirty="0"/>
              <a:t>დონე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99354" y="3059999"/>
            <a:ext cx="1058862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a-GE" sz="2400" dirty="0" smtClean="0"/>
              <a:t>საბოლოოდ</a:t>
            </a:r>
            <a:r>
              <a:rPr lang="ka-GE" sz="2400" dirty="0"/>
              <a:t>, რამდენიმე კონვოლუციური და </a:t>
            </a:r>
            <a:r>
              <a:rPr lang="en-US" sz="2400" dirty="0"/>
              <a:t>max-pooling </a:t>
            </a:r>
            <a:r>
              <a:rPr lang="ka-GE" sz="2400" dirty="0"/>
              <a:t>დონის შემდეგ მოდის სრულად შეერთებულ დონე, რომელიც წარმოადგენს ჩვეულებრივ ნეირონულ ქსელებში დაფარული დონის ანალოგს.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945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211016"/>
            <a:ext cx="10018713" cy="967154"/>
          </a:xfrm>
        </p:spPr>
        <p:txBody>
          <a:bodyPr>
            <a:normAutofit fontScale="90000"/>
          </a:bodyPr>
          <a:lstStyle/>
          <a:p>
            <a:r>
              <a:rPr lang="ka-GE" dirty="0"/>
              <a:t>ტექსტების კლასიფიკაცია კონვოლუციური ნეირონული ქსელებით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336431"/>
            <a:ext cx="10018713" cy="4454769"/>
          </a:xfrm>
        </p:spPr>
        <p:txBody>
          <a:bodyPr>
            <a:normAutofit/>
          </a:bodyPr>
          <a:lstStyle/>
          <a:p>
            <a:r>
              <a:rPr lang="ka-GE" dirty="0" smtClean="0"/>
              <a:t>განისაზღვრება მაქსიმალური ზომის წინადადება, რათა მივახდინოთ ნეირონულ ქსელში შემავალი დონის განზომილების დადგენა</a:t>
            </a:r>
          </a:p>
          <a:p>
            <a:r>
              <a:rPr lang="ka-GE" dirty="0" smtClean="0"/>
              <a:t>თითოეულ სიტყვას შევუსაბამებთ რიცხვს, შედეგად მივიღებთ ეგრედ წოდებულ ლექსიკონს</a:t>
            </a:r>
          </a:p>
          <a:p>
            <a:r>
              <a:rPr lang="ka-GE" dirty="0" smtClean="0"/>
              <a:t>ყოველი წინადადება წარმოადგენს ვექტორს, რომლის ელემენტები წარმოდგენილია წინა ნაბიჯზე მიღებული ლექსიკონიდან</a:t>
            </a:r>
          </a:p>
          <a:p>
            <a:r>
              <a:rPr lang="ka-GE" dirty="0" smtClean="0"/>
              <a:t>შემავალ დონეზე მივიღებთ სიტყვების ვექტორს და შემთხვევითად აღებულ წონას თითოეული სიტყვისთვის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92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211016"/>
            <a:ext cx="10018713" cy="967154"/>
          </a:xfrm>
        </p:spPr>
        <p:txBody>
          <a:bodyPr>
            <a:normAutofit fontScale="90000"/>
          </a:bodyPr>
          <a:lstStyle/>
          <a:p>
            <a:r>
              <a:rPr lang="ka-GE" dirty="0"/>
              <a:t>ტექსტების კლასიფიკაცია კონვოლუციური ნეირონული ქსელებით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652955"/>
            <a:ext cx="10018713" cy="4536830"/>
          </a:xfrm>
        </p:spPr>
        <p:txBody>
          <a:bodyPr>
            <a:normAutofit fontScale="92500"/>
          </a:bodyPr>
          <a:lstStyle/>
          <a:p>
            <a:r>
              <a:rPr lang="ka-GE" dirty="0" smtClean="0"/>
              <a:t>განვსაზღვროთ კონვოლუციური დონეები და მათი ზომები:</a:t>
            </a:r>
            <a:br>
              <a:rPr lang="ka-GE" dirty="0" smtClean="0"/>
            </a:br>
            <a:r>
              <a:rPr lang="ka-GE" dirty="0" smtClean="0"/>
              <a:t>ჩვენ შემთხვევაში გვაქვს სამი კონვოლუციური დონე 3,4 და 5 ელემენტიანი</a:t>
            </a:r>
          </a:p>
          <a:p>
            <a:r>
              <a:rPr lang="ka-GE" dirty="0" smtClean="0"/>
              <a:t>კონვოლუციური დონეებიდან ვქმნით </a:t>
            </a:r>
            <a:r>
              <a:rPr lang="en-US" dirty="0" smtClean="0"/>
              <a:t>max pooling </a:t>
            </a:r>
            <a:r>
              <a:rPr lang="ka-GE" dirty="0" smtClean="0"/>
              <a:t>დონეს, რომლის განზომილებაც ემთხვევა ფილტრების რაოდენობას: ჩვენს შემთხვევაში 3.</a:t>
            </a:r>
            <a:endParaRPr lang="en-US" dirty="0" smtClean="0"/>
          </a:p>
          <a:p>
            <a:r>
              <a:rPr lang="en-US" dirty="0" smtClean="0"/>
              <a:t>Max pooling </a:t>
            </a:r>
            <a:r>
              <a:rPr lang="ka-GE" dirty="0" smtClean="0"/>
              <a:t>დონე ახდენს განზომილების შემცირებას(</a:t>
            </a:r>
            <a:r>
              <a:rPr lang="en-US" dirty="0" smtClean="0"/>
              <a:t>down sampling)</a:t>
            </a:r>
          </a:p>
          <a:p>
            <a:r>
              <a:rPr lang="en-US" dirty="0" smtClean="0"/>
              <a:t>Max pool </a:t>
            </a:r>
            <a:r>
              <a:rPr lang="ka-GE" dirty="0" smtClean="0"/>
              <a:t>დონიდან გამომავალი ინფორმაცია შედის </a:t>
            </a:r>
            <a:r>
              <a:rPr lang="en-US" dirty="0" smtClean="0"/>
              <a:t>output </a:t>
            </a:r>
            <a:r>
              <a:rPr lang="ka-GE" dirty="0" smtClean="0"/>
              <a:t>დონეზე, საიდანაც იწყება </a:t>
            </a:r>
            <a:r>
              <a:rPr lang="en-US" dirty="0" err="1"/>
              <a:t>B</a:t>
            </a:r>
            <a:r>
              <a:rPr lang="en-US" dirty="0" err="1" smtClean="0"/>
              <a:t>ackpropagation</a:t>
            </a:r>
            <a:r>
              <a:rPr lang="en-US" dirty="0" smtClean="0"/>
              <a:t>, </a:t>
            </a:r>
            <a:r>
              <a:rPr lang="ka-GE" dirty="0" smtClean="0"/>
              <a:t>რომლის დროსაც ხდება შემთხვევითად აღებული შემავალი წონების კორექტირება.</a:t>
            </a:r>
          </a:p>
          <a:p>
            <a:r>
              <a:rPr lang="en-US" dirty="0" err="1" smtClean="0"/>
              <a:t>Backpropagation</a:t>
            </a:r>
            <a:r>
              <a:rPr lang="en-US" dirty="0" smtClean="0"/>
              <a:t> </a:t>
            </a:r>
            <a:r>
              <a:rPr lang="ka-GE" dirty="0" smtClean="0"/>
              <a:t>იყენებს გრადიენტული დაშვების ალგორითმს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492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0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 smtClean="0"/>
              <a:t>საკითხები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145323"/>
            <a:ext cx="10018713" cy="3745523"/>
          </a:xfrm>
        </p:spPr>
        <p:txBody>
          <a:bodyPr>
            <a:normAutofit lnSpcReduction="10000"/>
          </a:bodyPr>
          <a:lstStyle/>
          <a:p>
            <a:r>
              <a:rPr lang="ka-GE" dirty="0" smtClean="0"/>
              <a:t>პრობლემა</a:t>
            </a:r>
          </a:p>
          <a:p>
            <a:r>
              <a:rPr lang="ka-GE" dirty="0" smtClean="0"/>
              <a:t>მიზანი</a:t>
            </a:r>
          </a:p>
          <a:p>
            <a:r>
              <a:rPr lang="ka-GE" dirty="0" smtClean="0"/>
              <a:t>ნეირონული ქსელები</a:t>
            </a:r>
          </a:p>
          <a:p>
            <a:r>
              <a:rPr lang="ka-GE" dirty="0" smtClean="0"/>
              <a:t>კონვოლუციური ნეირონული ქსელები</a:t>
            </a:r>
          </a:p>
          <a:p>
            <a:r>
              <a:rPr lang="ka-GE" dirty="0" smtClean="0"/>
              <a:t>ტექსტების კლასიფიკაცია კონვოლუციური ნეირონული ქსელებით</a:t>
            </a:r>
          </a:p>
          <a:p>
            <a:r>
              <a:rPr lang="ka-GE" dirty="0" smtClean="0"/>
              <a:t>შედეგები</a:t>
            </a:r>
          </a:p>
          <a:p>
            <a:r>
              <a:rPr lang="ka-GE" dirty="0" smtClean="0"/>
              <a:t>გამოყენებული ტექნოლოგიები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243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211016"/>
            <a:ext cx="10018713" cy="967154"/>
          </a:xfrm>
        </p:spPr>
        <p:txBody>
          <a:bodyPr>
            <a:normAutofit/>
          </a:bodyPr>
          <a:lstStyle/>
          <a:p>
            <a:r>
              <a:rPr lang="ka-GE" dirty="0" smtClean="0"/>
              <a:t>შედეგები</a:t>
            </a:r>
            <a:endParaRPr lang="ka-GE" dirty="0"/>
          </a:p>
        </p:txBody>
      </p:sp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8170"/>
            <a:ext cx="12192000" cy="567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7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211016"/>
            <a:ext cx="10018713" cy="967154"/>
          </a:xfrm>
        </p:spPr>
        <p:txBody>
          <a:bodyPr>
            <a:normAutofit/>
          </a:bodyPr>
          <a:lstStyle/>
          <a:p>
            <a:r>
              <a:rPr lang="ka-GE" dirty="0" smtClean="0"/>
              <a:t>შედეგები</a:t>
            </a:r>
            <a:endParaRPr lang="ka-GE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8170"/>
            <a:ext cx="12191999" cy="567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9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211016"/>
            <a:ext cx="10018713" cy="967154"/>
          </a:xfrm>
        </p:spPr>
        <p:txBody>
          <a:bodyPr>
            <a:normAutofit/>
          </a:bodyPr>
          <a:lstStyle/>
          <a:p>
            <a:r>
              <a:rPr lang="ka-GE" dirty="0" smtClean="0"/>
              <a:t>გამოყენებული ტექნოლოგიები</a:t>
            </a:r>
            <a:endParaRPr lang="ka-G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Python 3.5</a:t>
            </a:r>
          </a:p>
          <a:p>
            <a:r>
              <a:rPr lang="en-US" dirty="0"/>
              <a:t>NLTK (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www.nltk.org)</a:t>
            </a:r>
            <a:endParaRPr lang="en-US" dirty="0" smtClean="0"/>
          </a:p>
          <a:p>
            <a:r>
              <a:rPr lang="en-US" dirty="0" err="1" smtClean="0"/>
              <a:t>NumPy</a:t>
            </a:r>
            <a:r>
              <a:rPr lang="en-US" dirty="0"/>
              <a:t> (http://</a:t>
            </a:r>
            <a:r>
              <a:rPr lang="en-US" dirty="0" err="1" smtClean="0"/>
              <a:t>www.numpy.org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Tensorflow</a:t>
            </a:r>
            <a:r>
              <a:rPr lang="en-US" dirty="0"/>
              <a:t> (https://</a:t>
            </a:r>
            <a:r>
              <a:rPr lang="en-US" dirty="0" err="1" smtClean="0"/>
              <a:t>www.tensorflow.org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788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 smtClean="0"/>
              <a:t>პრობლემა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a-GE" dirty="0" smtClean="0"/>
              <a:t>ტექსტების კლასიფიკაციაში მთავარ პრობლემას წარმოადგენს კონტექსტი.</a:t>
            </a:r>
          </a:p>
          <a:p>
            <a:r>
              <a:rPr lang="ka-GE" dirty="0" smtClean="0"/>
              <a:t>ერთი და იგივე სიტყვას სხვადასხვა წინადადებაში შეიძლება ჰქონდეს სხვადასხვა მნიშვნელობა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33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 smtClean="0"/>
              <a:t>მიზანი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ka-GE" dirty="0" smtClean="0"/>
              <a:t>პროექტის მიზანია კონვოლუციური ნეირონული ქსელების გამოყენებით შევძლოთ სენტიმენტის ანალიზი ტექსტიდან და დავადგინოთ შეფასება დადებითია, თუ უარყოფითი.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089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281355"/>
            <a:ext cx="10018713" cy="1248508"/>
          </a:xfrm>
        </p:spPr>
        <p:txBody>
          <a:bodyPr/>
          <a:lstStyle/>
          <a:p>
            <a:r>
              <a:rPr lang="ka-GE" dirty="0" smtClean="0"/>
              <a:t>ნეირონული ქსელები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529863"/>
            <a:ext cx="10018713" cy="1395047"/>
          </a:xfrm>
        </p:spPr>
        <p:txBody>
          <a:bodyPr/>
          <a:lstStyle/>
          <a:p>
            <a:pPr marL="0" indent="0" algn="ctr">
              <a:buNone/>
            </a:pPr>
            <a:r>
              <a:rPr lang="ka-GE" dirty="0" smtClean="0"/>
              <a:t>ნეირონული ქსელი არის მანქანური სწავლების ერთერთი ტექნიკა წრფივად განუყოფელი(</a:t>
            </a:r>
            <a:r>
              <a:rPr lang="en-US" dirty="0" smtClean="0"/>
              <a:t>linearly non separable</a:t>
            </a:r>
            <a:r>
              <a:rPr lang="ka-GE" dirty="0" smtClean="0"/>
              <a:t>) ინფორმაციის კლასიფიკაციისათვის.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35" y="2924910"/>
            <a:ext cx="7067062" cy="338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9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211016"/>
            <a:ext cx="10018713" cy="967154"/>
          </a:xfrm>
        </p:spPr>
        <p:txBody>
          <a:bodyPr/>
          <a:lstStyle/>
          <a:p>
            <a:r>
              <a:rPr lang="ka-GE" dirty="0" smtClean="0"/>
              <a:t>ნეირონული ქსელები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135" y="1477109"/>
            <a:ext cx="8845062" cy="4308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162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512277"/>
          </a:xfrm>
        </p:spPr>
        <p:txBody>
          <a:bodyPr/>
          <a:lstStyle/>
          <a:p>
            <a:r>
              <a:rPr lang="ka-GE" dirty="0"/>
              <a:t>ნეირონული ქსელები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1215" y="1652955"/>
            <a:ext cx="9691808" cy="3903784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lang="en-US" sz="6000" dirty="0" smtClean="0"/>
              <a:t>Input </a:t>
            </a:r>
            <a:r>
              <a:rPr lang="en-US" sz="6000" dirty="0"/>
              <a:t>layer </a:t>
            </a:r>
            <a:r>
              <a:rPr lang="ka-GE" sz="6000" dirty="0"/>
              <a:t>ფენა რომლიდანაც ხდება საწყისი მონაცემების შეტანა. ნეირონებს ამ ფენაში ეწოდება </a:t>
            </a:r>
            <a:r>
              <a:rPr lang="en-US" sz="6000" dirty="0"/>
              <a:t>input neurons.</a:t>
            </a:r>
          </a:p>
          <a:p>
            <a:pPr lvl="0"/>
            <a:r>
              <a:rPr lang="en-US" sz="6000" dirty="0"/>
              <a:t>Output layer </a:t>
            </a:r>
            <a:r>
              <a:rPr lang="ka-GE" sz="6000" dirty="0"/>
              <a:t>ფენა რომელიც გვიბრუნებს შედეგს( ამ შემთხვევაში ეს ფენა შედგება 1 ნეირონისგამ თუმცაღა ეს აუცილებლობას არ წარმოადგენს სხვა ქსელში </a:t>
            </a:r>
            <a:r>
              <a:rPr lang="en-US" sz="6000" dirty="0"/>
              <a:t>output layer-</a:t>
            </a:r>
            <a:r>
              <a:rPr lang="ka-GE" sz="6000" dirty="0"/>
              <a:t>ი შეიძლება შედგებოდეს 1-ზე მეტი ნეირონისგანაც)</a:t>
            </a:r>
            <a:r>
              <a:rPr lang="en-US" sz="6000" dirty="0"/>
              <a:t>. </a:t>
            </a:r>
            <a:r>
              <a:rPr lang="ka-GE" sz="6000" dirty="0"/>
              <a:t>ნეირონებს ამ ფენაში ეწოდება </a:t>
            </a:r>
            <a:r>
              <a:rPr lang="en-US" sz="6000" dirty="0"/>
              <a:t>output neurons</a:t>
            </a:r>
          </a:p>
          <a:p>
            <a:pPr lvl="0"/>
            <a:r>
              <a:rPr lang="ka-GE" sz="6000" dirty="0"/>
              <a:t>შუა ფენა არის </a:t>
            </a:r>
            <a:r>
              <a:rPr lang="en-US" sz="6000" dirty="0"/>
              <a:t>hidden layer. </a:t>
            </a:r>
            <a:r>
              <a:rPr lang="ka-GE" sz="6000" dirty="0"/>
              <a:t>ტერმინ </a:t>
            </a:r>
            <a:r>
              <a:rPr lang="en-US" sz="6000" dirty="0"/>
              <a:t>hidden layer-</a:t>
            </a:r>
            <a:r>
              <a:rPr lang="ka-GE" sz="6000" dirty="0"/>
              <a:t>ს უკან დიდი მნიშვნელობა არ იმალება, ის უბრალოდ აღნიშნავს რომ ფენა არც </a:t>
            </a:r>
            <a:r>
              <a:rPr lang="en-US" sz="6000" dirty="0"/>
              <a:t>input layer-</a:t>
            </a:r>
            <a:r>
              <a:rPr lang="ka-GE" sz="6000" dirty="0"/>
              <a:t>ია და </a:t>
            </a:r>
            <a:r>
              <a:rPr lang="ka-GE" sz="6000" dirty="0" smtClean="0"/>
              <a:t>არც </a:t>
            </a:r>
            <a:r>
              <a:rPr lang="en-US" sz="6000" dirty="0"/>
              <a:t>output layer-</a:t>
            </a:r>
            <a:r>
              <a:rPr lang="ka-GE" sz="6000" dirty="0"/>
              <a:t>ი</a:t>
            </a:r>
            <a:endParaRPr lang="en-US" sz="6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439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211016"/>
            <a:ext cx="10018713" cy="967154"/>
          </a:xfrm>
        </p:spPr>
        <p:txBody>
          <a:bodyPr/>
          <a:lstStyle/>
          <a:p>
            <a:r>
              <a:rPr lang="ka-GE" dirty="0" smtClean="0"/>
              <a:t>ნეირონული ქსელები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776047" y="1934308"/>
                <a:ext cx="9726976" cy="35287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1200"/>
                  </a:spcAft>
                  <a:tabLst>
                    <a:tab pos="139700" algn="l"/>
                    <a:tab pos="4572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ＭＳ 明朝" charset="-128"/>
                              <a:cs typeface="Helvetica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ea typeface="ＭＳ 明朝" charset="-128"/>
                              <a:cs typeface="Helvetica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ea typeface="ＭＳ 明朝" charset="-128"/>
                              <a:cs typeface="Helvetica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ea typeface="ＭＳ 明朝" charset="-128"/>
                          <a:cs typeface="Helvetica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ea typeface="ＭＳ 明朝" charset="-128"/>
                              <a:cs typeface="Helvetica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ea typeface="ＭＳ 明朝" charset="-128"/>
                              <a:cs typeface="Helvetica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ea typeface="ＭＳ 明朝" charset="-128"/>
                              <a:cs typeface="Helvetica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ea typeface="ＭＳ 明朝" charset="-128"/>
                              <a:cs typeface="Helvetica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charset="0"/>
                                  <a:ea typeface="ＭＳ 明朝" charset="-128"/>
                                  <a:cs typeface="Helvetica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charset="0"/>
                                  <a:ea typeface="ＭＳ 明朝" charset="-128"/>
                                  <a:cs typeface="Helvetica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charset="0"/>
                                  <a:ea typeface="ＭＳ 明朝" charset="-128"/>
                                  <a:cs typeface="Helvetica" charset="0"/>
                                </a:rPr>
                                <m:t>𝑖𝑘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charset="0"/>
                                  <a:ea typeface="ＭＳ 明朝" charset="-128"/>
                                  <a:cs typeface="Helvetica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charset="0"/>
                                  <a:ea typeface="ＭＳ 明朝" charset="-128"/>
                                  <a:cs typeface="Helvetica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charset="0"/>
                                  <a:ea typeface="ＭＳ 明朝" charset="-128"/>
                                  <a:cs typeface="Helvetica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>
                  <a:effectLst/>
                  <a:latin typeface="Calibri" charset="0"/>
                  <a:ea typeface="ＭＳ 明朝" charset="-128"/>
                  <a:cs typeface="Times New Roman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  <a:tabLst>
                    <a:tab pos="139700" algn="l"/>
                    <a:tab pos="4572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ea typeface="ＭＳ 明朝" charset="-128"/>
                              <a:cs typeface="Helvetica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ea typeface="ＭＳ 明朝" charset="-128"/>
                              <a:cs typeface="Helvetica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ea typeface="ＭＳ 明朝" charset="-128"/>
                              <a:cs typeface="Helvetica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ea typeface="ＭＳ 明朝" charset="-128"/>
                          <a:cs typeface="Helvetica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ea typeface="ＭＳ 明朝" charset="-128"/>
                          <a:cs typeface="Helvetica" charset="0"/>
                        </a:rPr>
                        <m:t>𝑓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ea typeface="ＭＳ 明朝" charset="-128"/>
                          <a:cs typeface="Helvetica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ea typeface="ＭＳ 明朝" charset="-128"/>
                              <a:cs typeface="Helvetica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ea typeface="ＭＳ 明朝" charset="-128"/>
                              <a:cs typeface="Helvetica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ea typeface="ＭＳ 明朝" charset="-128"/>
                              <a:cs typeface="Helvetica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ea typeface="ＭＳ 明朝" charset="-128"/>
                          <a:cs typeface="Helvetica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ea typeface="ＭＳ 明朝" charset="-128"/>
                              <a:cs typeface="Helvetica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ea typeface="ＭＳ 明朝" charset="-128"/>
                              <a:cs typeface="Helvetica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charset="0"/>
                              <a:ea typeface="ＭＳ 明朝" charset="-128"/>
                              <a:cs typeface="Helvetica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ea typeface="ＭＳ 明朝" charset="-128"/>
                          <a:cs typeface="Helvetica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Calibri" charset="0"/>
                  <a:ea typeface="ＭＳ 明朝" charset="-128"/>
                  <a:cs typeface="Times New Roman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  <a:tabLst>
                    <a:tab pos="139700" algn="l"/>
                    <a:tab pos="457200" algn="l"/>
                  </a:tabLst>
                </a:pPr>
                <a:r>
                  <a:rPr lang="ka-GE" sz="2400" dirty="0">
                    <a:solidFill>
                      <a:srgbClr val="000000"/>
                    </a:solidFill>
                    <a:ea typeface="ＭＳ 明朝" charset="-128"/>
                    <a:cs typeface="Helvetica" charset="0"/>
                  </a:rPr>
                  <a:t>სადაც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charset="0"/>
                            <a:ea typeface="ＭＳ 明朝" charset="-128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charset="0"/>
                            <a:ea typeface="ＭＳ 明朝" charset="-128"/>
                            <a:cs typeface="Helvetica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charset="0"/>
                            <a:ea typeface="ＭＳ 明朝" charset="-128"/>
                            <a:cs typeface="Helvetica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Sylfaen" charset="0"/>
                    <a:ea typeface="ＭＳ 明朝" charset="-128"/>
                    <a:cs typeface="Helvetica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Sylfaen" charset="0"/>
                    <a:ea typeface="ＭＳ 明朝" charset="-128"/>
                    <a:cs typeface="Helvetica" charset="0"/>
                  </a:rPr>
                  <a:t>არის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Sylfaen" charset="0"/>
                    <a:ea typeface="ＭＳ 明朝" charset="-128"/>
                    <a:cs typeface="Helvetica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Sylfaen" charset="0"/>
                    <a:ea typeface="ＭＳ 明朝" charset="-128"/>
                    <a:cs typeface="Helvetica" charset="0"/>
                  </a:rPr>
                  <a:t>ეგრედ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Sylfaen" charset="0"/>
                    <a:ea typeface="ＭＳ 明朝" charset="-128"/>
                    <a:cs typeface="Helvetica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Sylfaen" charset="0"/>
                    <a:ea typeface="ＭＳ 明朝" charset="-128"/>
                    <a:cs typeface="Helvetica" charset="0"/>
                  </a:rPr>
                  <a:t>წოდებული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Sylfaen" charset="0"/>
                    <a:ea typeface="ＭＳ 明朝" charset="-128"/>
                    <a:cs typeface="Helvetica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Sylfaen" charset="0"/>
                    <a:ea typeface="ＭＳ 明朝" charset="-128"/>
                    <a:cs typeface="Helvetica" charset="0"/>
                  </a:rPr>
                  <a:t>ბიასი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Sylfaen" charset="0"/>
                    <a:ea typeface="ＭＳ 明朝" charset="-128"/>
                    <a:cs typeface="Helvetica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charset="0"/>
                            <a:ea typeface="ＭＳ 明朝" charset="-128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charset="0"/>
                            <a:ea typeface="ＭＳ 明朝" charset="-128"/>
                            <a:cs typeface="Helvetica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charset="0"/>
                            <a:ea typeface="ＭＳ 明朝" charset="-128"/>
                            <a:cs typeface="Helvetica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Sylfaen" charset="0"/>
                    <a:ea typeface="ＭＳ 明朝" charset="-128"/>
                    <a:cs typeface="Helvetica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Sylfaen" charset="0"/>
                    <a:ea typeface="ＭＳ 明朝" charset="-128"/>
                    <a:cs typeface="Helvetica" charset="0"/>
                  </a:rPr>
                  <a:t>გამომავალი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Sylfaen" charset="0"/>
                    <a:ea typeface="ＭＳ 明朝" charset="-128"/>
                    <a:cs typeface="Helvetica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Sylfaen" charset="0"/>
                    <a:ea typeface="ＭＳ 明朝" charset="-128"/>
                    <a:cs typeface="Helvetica" charset="0"/>
                  </a:rPr>
                  <a:t>სიგნალი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Sylfaen" charset="0"/>
                    <a:ea typeface="ＭＳ 明朝" charset="-128"/>
                    <a:cs typeface="Helvetica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Sylfaen" charset="0"/>
                    <a:ea typeface="ＭＳ 明朝" charset="-128"/>
                    <a:cs typeface="Helvetica" charset="0"/>
                  </a:rPr>
                  <a:t>და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Sylfaen" charset="0"/>
                    <a:ea typeface="ＭＳ 明朝" charset="-128"/>
                    <a:cs typeface="Helvetica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charset="0"/>
                        <a:ea typeface="ＭＳ 明朝" charset="-128"/>
                        <a:cs typeface="Helvetica" charset="0"/>
                      </a:rPr>
                      <m:t>𝑓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Sylfaen" charset="0"/>
                    <a:ea typeface="ＭＳ 明朝" charset="-128"/>
                    <a:cs typeface="Helvetica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Sylfaen" charset="0"/>
                    <a:ea typeface="ＭＳ 明朝" charset="-128"/>
                    <a:cs typeface="Helvetica" charset="0"/>
                  </a:rPr>
                  <a:t>აქტივაციის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Sylfaen" charset="0"/>
                    <a:ea typeface="ＭＳ 明朝" charset="-128"/>
                    <a:cs typeface="Helvetica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Sylfaen" charset="0"/>
                    <a:ea typeface="ＭＳ 明朝" charset="-128"/>
                    <a:cs typeface="Helvetica" charset="0"/>
                  </a:rPr>
                  <a:t>ფუნქცია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Sylfaen" charset="0"/>
                    <a:ea typeface="ＭＳ 明朝" charset="-128"/>
                    <a:cs typeface="Helvetica" charset="0"/>
                  </a:rPr>
                  <a:t>.</a:t>
                </a:r>
                <a:endParaRPr lang="en-US" sz="2400" dirty="0">
                  <a:effectLst/>
                  <a:latin typeface="Calibri" charset="0"/>
                  <a:ea typeface="ＭＳ 明朝" charset="-128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047" y="1934308"/>
                <a:ext cx="9726976" cy="3528787"/>
              </a:xfrm>
              <a:prstGeom prst="rect">
                <a:avLst/>
              </a:prstGeom>
              <a:blipFill rotWithShape="0">
                <a:blip r:embed="rId3"/>
                <a:stretch>
                  <a:fillRect l="-940" r="-376" b="-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099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46185"/>
            <a:ext cx="10018713" cy="1512278"/>
          </a:xfrm>
        </p:spPr>
        <p:txBody>
          <a:bodyPr>
            <a:normAutofit fontScale="90000"/>
          </a:bodyPr>
          <a:lstStyle/>
          <a:p>
            <a:r>
              <a:rPr lang="ka-GE" sz="4400" dirty="0">
                <a:latin typeface="+mn-lt"/>
              </a:rPr>
              <a:t>უკუგანვრცობის ალგორითმი (Backpropagation)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484310" y="1477108"/>
                <a:ext cx="10018713" cy="460716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ka-GE" dirty="0"/>
                  <a:t>თავდაპირველად ხდება პირდაპირი განვრცობა (</a:t>
                </a:r>
                <a:r>
                  <a:rPr lang="en-US" dirty="0" err="1"/>
                  <a:t>Forwardpropagation</a:t>
                </a:r>
                <a:r>
                  <a:rPr lang="ka-GE" dirty="0"/>
                  <a:t>), რის შედეგადაც გამოითვლება ქსელის გამომავალი მნიშვნელობა, შემდეგ ხდება ამ მნიშვნელობის რეალურთან შედარება და შეცდომების დათვლა: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ka-GE" i="1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ka-GE" i="1"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</m:e>
                      </m:nary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ka-GE" i="1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ka-GE" i="1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ka-GE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ka-GE" i="1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ka-GE" i="1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ka-GE" i="1">
                                  <a:latin typeface="Cambria Math" charset="0"/>
                                </a:rPr>
                                <m:t>𝑤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ka-GE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ka-GE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ka-GE" i="1">
                              <a:latin typeface="Cambria Math" charset="0"/>
                            </a:rPr>
                            <m:t>)</m:t>
                          </m:r>
                        </m:e>
                        <m:sup>
                          <m:r>
                            <a:rPr lang="ka-GE" i="1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ka-GE" dirty="0"/>
                  <a:t>სადაც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ka-GE" i="1"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ka-GE" i="1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ka-GE" dirty="0"/>
                  <a:t> არის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ka-GE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ka-GE" i="1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ka-GE" dirty="0"/>
                  <a:t> შემავალი ინფორმაციისთვის რეალური გამომავალი მნიშვნელობა, ხოლო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ka-GE" i="1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ka-GE" i="1">
                            <a:latin typeface="Cambria Math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ka-GE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ka-GE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ka-GE" dirty="0"/>
                  <a:t> არის პირდაპირი განვრცობის შედეგად მიღებული მნიშვნელობა.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4310" y="1477108"/>
                <a:ext cx="10018713" cy="4607169"/>
              </a:xfrm>
              <a:blipFill rotWithShape="0">
                <a:blip r:embed="rId2"/>
                <a:stretch>
                  <a:fillRect l="-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38161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120</TotalTime>
  <Words>510</Words>
  <Application>Microsoft Macintosh PowerPoint</Application>
  <PresentationFormat>Widescreen</PresentationFormat>
  <Paragraphs>92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Cambria Math</vt:lpstr>
      <vt:lpstr>Corbel</vt:lpstr>
      <vt:lpstr>Helvetica</vt:lpstr>
      <vt:lpstr>ＭＳ 明朝</vt:lpstr>
      <vt:lpstr>Sylfaen</vt:lpstr>
      <vt:lpstr>Times New Roman</vt:lpstr>
      <vt:lpstr>Parallax</vt:lpstr>
      <vt:lpstr>ტექსტების კლასიფიკაცია კონვოლუციური ნეირონული ქსელებით</vt:lpstr>
      <vt:lpstr>საკითხები</vt:lpstr>
      <vt:lpstr>პრობლემა</vt:lpstr>
      <vt:lpstr>მიზანი</vt:lpstr>
      <vt:lpstr>ნეირონული ქსელები</vt:lpstr>
      <vt:lpstr>ნეირონული ქსელები</vt:lpstr>
      <vt:lpstr>ნეირონული ქსელები</vt:lpstr>
      <vt:lpstr>ნეირონული ქსელები</vt:lpstr>
      <vt:lpstr>უკუგანვრცობის ალგორითმი (Backpropagation) </vt:lpstr>
      <vt:lpstr>უკუგანვრცობის ალგორითმი (Backpropagation) </vt:lpstr>
      <vt:lpstr>კონვოლუციური ნეირონული ქსელები</vt:lpstr>
      <vt:lpstr>კონვოლუციური ნეირონული ქსელები</vt:lpstr>
      <vt:lpstr>კონვოლუციური დონე </vt:lpstr>
      <vt:lpstr>კონვოლუციური დონე </vt:lpstr>
      <vt:lpstr>Max-Pooling დონე</vt:lpstr>
      <vt:lpstr>სრულად შეერთებული(Fully connected) დონე</vt:lpstr>
      <vt:lpstr>ტექსტების კლასიფიკაცია კონვოლუციური ნეირონული ქსელებით</vt:lpstr>
      <vt:lpstr>ტექსტების კლასიფიკაცია კონვოლუციური ნეირონული ქსელებით</vt:lpstr>
      <vt:lpstr>PowerPoint Presentation</vt:lpstr>
      <vt:lpstr>შედეგები</vt:lpstr>
      <vt:lpstr>შედეგები</vt:lpstr>
      <vt:lpstr>გამოყენებული ტექნოლოგიები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shalva jashiashvili</dc:creator>
  <cp:lastModifiedBy>shalva jashiashvili</cp:lastModifiedBy>
  <cp:revision>26</cp:revision>
  <dcterms:created xsi:type="dcterms:W3CDTF">2016-05-06T16:53:13Z</dcterms:created>
  <dcterms:modified xsi:type="dcterms:W3CDTF">2016-07-07T06:16:21Z</dcterms:modified>
</cp:coreProperties>
</file>