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9"/>
  </p:notesMasterIdLst>
  <p:handoutMasterIdLst>
    <p:handoutMasterId r:id="rId20"/>
  </p:handoutMasterIdLst>
  <p:sldIdLst>
    <p:sldId id="257" r:id="rId3"/>
    <p:sldId id="268" r:id="rId4"/>
    <p:sldId id="259" r:id="rId5"/>
    <p:sldId id="262" r:id="rId6"/>
    <p:sldId id="269" r:id="rId7"/>
    <p:sldId id="270" r:id="rId8"/>
    <p:sldId id="271" r:id="rId9"/>
    <p:sldId id="272" r:id="rId10"/>
    <p:sldId id="273" r:id="rId11"/>
    <p:sldId id="274" r:id="rId12"/>
    <p:sldId id="278" r:id="rId13"/>
    <p:sldId id="275" r:id="rId14"/>
    <p:sldId id="276" r:id="rId15"/>
    <p:sldId id="277" r:id="rId16"/>
    <p:sldId id="279" r:id="rId17"/>
    <p:sldId id="280" r:id="rId18"/>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73" d="100"/>
          <a:sy n="73" d="100"/>
        </p:scale>
        <p:origin x="618" y="7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07-Jul-16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07-Jul-16</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07-Jul-16</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07-Jul-16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07-Jul-16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07-Jul-16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07-Jul-16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07-Jul-16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07-Jul-16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07-Jul-16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07-Jul-16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07-Jul-16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smtClean="0"/>
              <a:t>Click to edit Master title style</a:t>
            </a:r>
            <a:endParaRPr/>
          </a:p>
        </p:txBody>
      </p:sp>
      <p:sp>
        <p:nvSpPr>
          <p:cNvPr id="3" name="Picture Placeholder 2"/>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smtClean="0"/>
              <a:t>Click icon to add picture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FD029-FB74-4578-B929-F66AA97659CA}" type="datetimeFigureOut">
              <a:rPr lang="en-US"/>
              <a:t>07-Jul-16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07-Jul-16</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ka-GE" sz="4400" smtClean="0"/>
              <a:t>ახალი </a:t>
            </a:r>
            <a:r>
              <a:rPr lang="en-US" sz="4400" err="1" smtClean="0"/>
              <a:t>tweakable</a:t>
            </a:r>
            <a:r>
              <a:rPr lang="en-US" sz="4400" smtClean="0"/>
              <a:t> </a:t>
            </a:r>
            <a:r>
              <a:rPr lang="ka-GE" sz="4400" smtClean="0"/>
              <a:t>ტიპის სიმეტრიული ალგორითმის აგება</a:t>
            </a:r>
            <a:endParaRPr lang="en-US" sz="4400"/>
          </a:p>
        </p:txBody>
      </p:sp>
      <p:sp>
        <p:nvSpPr>
          <p:cNvPr id="5" name="Subtitle 4"/>
          <p:cNvSpPr>
            <a:spLocks noGrp="1"/>
          </p:cNvSpPr>
          <p:nvPr>
            <p:ph type="subTitle" idx="1"/>
          </p:nvPr>
        </p:nvSpPr>
        <p:spPr>
          <a:xfrm>
            <a:off x="1726750" y="3962400"/>
            <a:ext cx="8735325" cy="2133600"/>
          </a:xfrm>
        </p:spPr>
        <p:txBody>
          <a:bodyPr>
            <a:normAutofit/>
          </a:bodyPr>
          <a:lstStyle/>
          <a:p>
            <a:pPr algn="ctr"/>
            <a:r>
              <a:rPr lang="ka-GE" smtClean="0">
                <a:solidFill>
                  <a:schemeClr val="tx1"/>
                </a:solidFill>
              </a:rPr>
              <a:t>გიორგი სეხნიაშვილი</a:t>
            </a:r>
            <a:endParaRPr lang="en-US" smtClean="0">
              <a:solidFill>
                <a:schemeClr val="tx1"/>
              </a:solidFill>
            </a:endParaRPr>
          </a:p>
          <a:p>
            <a:pPr algn="ctr"/>
            <a:endParaRPr lang="en-US">
              <a:solidFill>
                <a:schemeClr val="tx1"/>
              </a:solidFill>
            </a:endParaRPr>
          </a:p>
          <a:p>
            <a:pPr algn="ctr"/>
            <a:r>
              <a:rPr lang="ka-GE" smtClean="0">
                <a:solidFill>
                  <a:schemeClr val="tx1"/>
                </a:solidFill>
              </a:rPr>
              <a:t>ხელმძღვანელი: ზურაბ ქოჩლაძე</a:t>
            </a:r>
          </a:p>
          <a:p>
            <a:pPr algn="ctr"/>
            <a:endParaRPr lang="ka-GE" smtClean="0">
              <a:solidFill>
                <a:schemeClr val="tx1"/>
              </a:solidFill>
            </a:endParaRPr>
          </a:p>
          <a:p>
            <a:pPr algn="ctr"/>
            <a:r>
              <a:rPr lang="ka-GE" smtClean="0">
                <a:solidFill>
                  <a:schemeClr val="tx1"/>
                </a:solidFill>
              </a:rPr>
              <a:t>2016</a:t>
            </a:r>
            <a:endParaRPr lang="en-US">
              <a:solidFill>
                <a:schemeClr val="tx1"/>
              </a:solidFill>
            </a:endParaRP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რაუნდული გასაღებების გენერირება</a:t>
            </a:r>
            <a:endParaRPr lang="en-US" dirty="0"/>
          </a:p>
        </p:txBody>
      </p:sp>
      <p:sp>
        <p:nvSpPr>
          <p:cNvPr id="3" name="Content Placeholder 2"/>
          <p:cNvSpPr>
            <a:spLocks noGrp="1"/>
          </p:cNvSpPr>
          <p:nvPr>
            <p:ph idx="1"/>
          </p:nvPr>
        </p:nvSpPr>
        <p:spPr>
          <a:xfrm>
            <a:off x="1218883" y="1701796"/>
            <a:ext cx="10360501" cy="4851404"/>
          </a:xfrm>
        </p:spPr>
        <p:txBody>
          <a:bodyPr>
            <a:normAutofit/>
          </a:bodyPr>
          <a:lstStyle/>
          <a:p>
            <a:pPr marL="0" indent="0">
              <a:buNone/>
            </a:pPr>
            <a:r>
              <a:rPr lang="ka-GE" dirty="0" smtClean="0"/>
              <a:t>გასაღებების გამოსამუშავებლად ჩვენ ვიყენებთ მატრიცული გამრავლების ოპერაციას. საწყისი გასაღების 128 ბიტი დავყოთ ბაიტებად და ჩავწეროთ კვადრატული მატრიცის სახით. გადავიყვანოთ თითოეული ბაიტი ათობით სისტემაში და გავამრავლოთ რაიმე ფიქსირებულ კვადრატულ მატრიცაზე მოდულით 256. მიღებული მატრიცა კვლავ გადავიყვანოთ ბიტურ სტრიქონში და ეს იყოს პირველი რაუნდის გასაღები. მეორე რაუნდის გასაღების მისაღებად პირველი რაუნდის გასაღები გავამრავლოთ იგივე ფიქსირებულ მატრიცაზე და მიღებული შედეგი იყოს მეორე რაუნდის გასაღები. გავიმეოროთ იგივე პროცედურა სანამ არ მივიღებთ ათივე რაუნდის გასაღებს.</a:t>
            </a:r>
            <a:endParaRPr lang="en-US" dirty="0"/>
          </a:p>
        </p:txBody>
      </p:sp>
    </p:spTree>
    <p:extLst>
      <p:ext uri="{BB962C8B-B14F-4D97-AF65-F5344CB8AC3E}">
        <p14:creationId xmlns:p14="http://schemas.microsoft.com/office/powerpoint/2010/main" val="35409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a:t>რაუნდული გასაღებების გენერირება</a:t>
            </a:r>
            <a:endParaRPr lang="en-US" dirty="0"/>
          </a:p>
        </p:txBody>
      </p:sp>
      <p:sp>
        <p:nvSpPr>
          <p:cNvPr id="3" name="Content Placeholder 2"/>
          <p:cNvSpPr>
            <a:spLocks noGrp="1"/>
          </p:cNvSpPr>
          <p:nvPr>
            <p:ph idx="1"/>
          </p:nvPr>
        </p:nvSpPr>
        <p:spPr/>
        <p:txBody>
          <a:bodyPr/>
          <a:lstStyle/>
          <a:p>
            <a:pPr marL="0" indent="0">
              <a:buNone/>
            </a:pPr>
            <a:r>
              <a:rPr lang="ka-GE" smtClean="0"/>
              <a:t>მოწინააღმდეგისთვის გასაღებით მანიპულირების შესაზღუდად ვიყენებთ კონსტანტას(128 ბიტიანი შემთხვევითი მიმდევრობა) და რაუნდული გასაღებების გამომუშავებამდე საწყის გასაღებს </a:t>
            </a:r>
            <a:r>
              <a:rPr lang="en-US" smtClean="0"/>
              <a:t>XOR</a:t>
            </a:r>
            <a:r>
              <a:rPr lang="ka-GE" smtClean="0"/>
              <a:t>-ით ვკრებთ კონსტანტასთან.</a:t>
            </a:r>
            <a:endParaRPr lang="en-US"/>
          </a:p>
        </p:txBody>
      </p:sp>
    </p:spTree>
    <p:extLst>
      <p:ext uri="{BB962C8B-B14F-4D97-AF65-F5344CB8AC3E}">
        <p14:creationId xmlns:p14="http://schemas.microsoft.com/office/powerpoint/2010/main" val="1490131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ჩატარებული სამუშაოები</a:t>
            </a:r>
            <a:endParaRPr lang="en-US" dirty="0"/>
          </a:p>
        </p:txBody>
      </p:sp>
      <p:sp>
        <p:nvSpPr>
          <p:cNvPr id="3" name="Content Placeholder 2"/>
          <p:cNvSpPr>
            <a:spLocks noGrp="1"/>
          </p:cNvSpPr>
          <p:nvPr>
            <p:ph idx="1"/>
          </p:nvPr>
        </p:nvSpPr>
        <p:spPr/>
        <p:txBody>
          <a:bodyPr/>
          <a:lstStyle/>
          <a:p>
            <a:pPr marL="0" indent="0">
              <a:buNone/>
            </a:pPr>
            <a:r>
              <a:rPr lang="ka-GE" smtClean="0"/>
              <a:t>ჩატარდა ცდები, რის მიხედვითაც უნდა გადაწყდეს ეფექტურია თუ არა ამ პროცედურით რაუნდული გასაღებების გამომუშავება.</a:t>
            </a:r>
          </a:p>
          <a:p>
            <a:pPr marL="0" indent="0">
              <a:buNone/>
            </a:pPr>
            <a:r>
              <a:rPr lang="ka-GE" smtClean="0"/>
              <a:t>მოხდა ამ პროცედურის პროგრამული რეალიზაცია, რომელიც შემდგომში იქნება სხვა(ძირითადი) სისტემის ერთ-ერთი მოდული და პასუხისმგებელი იქნება საყისი გასაღებებიდან რაუნდული გასაღებების გამომუშავებაზე.</a:t>
            </a:r>
            <a:endParaRPr lang="en-US"/>
          </a:p>
        </p:txBody>
      </p:sp>
    </p:spTree>
    <p:extLst>
      <p:ext uri="{BB962C8B-B14F-4D97-AF65-F5344CB8AC3E}">
        <p14:creationId xmlns:p14="http://schemas.microsoft.com/office/powerpoint/2010/main" val="3161461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ცდების შედეგები</a:t>
            </a:r>
            <a:endParaRPr lang="en-US" dirty="0"/>
          </a:p>
        </p:txBody>
      </p:sp>
      <p:sp>
        <p:nvSpPr>
          <p:cNvPr id="3" name="Content Placeholder 2"/>
          <p:cNvSpPr>
            <a:spLocks noGrp="1"/>
          </p:cNvSpPr>
          <p:nvPr>
            <p:ph idx="1"/>
          </p:nvPr>
        </p:nvSpPr>
        <p:spPr/>
        <p:txBody>
          <a:bodyPr/>
          <a:lstStyle/>
          <a:p>
            <a:r>
              <a:rPr lang="ka-GE" smtClean="0"/>
              <a:t>რაუნდული გასაღებების უნიკალურობის პირობა სრულდება</a:t>
            </a:r>
          </a:p>
          <a:p>
            <a:r>
              <a:rPr lang="ka-GE" smtClean="0"/>
              <a:t>ერთი ბიტის შეცვლა საწყის გასაღებში არ იწვევს მნიშვნელოვან ცვლილებებს რაუნდულ გასაღებებში(საშუალოდ 2.1 ბიტი)</a:t>
            </a:r>
          </a:p>
          <a:p>
            <a:r>
              <a:rPr lang="ka-GE" smtClean="0"/>
              <a:t>ფიქსირებული მატრიცის შერჩევა არ წარმოადგენს პრობლემას. საკმარისია შემთხვევითად დაგენერირებული მატრიცის გამოყენება</a:t>
            </a:r>
          </a:p>
        </p:txBody>
      </p:sp>
    </p:spTree>
    <p:extLst>
      <p:ext uri="{BB962C8B-B14F-4D97-AF65-F5344CB8AC3E}">
        <p14:creationId xmlns:p14="http://schemas.microsoft.com/office/powerpoint/2010/main" val="261096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ცდების შედეგები</a:t>
            </a:r>
            <a:endParaRPr lang="en-US" dirty="0"/>
          </a:p>
        </p:txBody>
      </p:sp>
      <p:sp>
        <p:nvSpPr>
          <p:cNvPr id="3" name="Content Placeholder 2"/>
          <p:cNvSpPr>
            <a:spLocks noGrp="1"/>
          </p:cNvSpPr>
          <p:nvPr>
            <p:ph idx="1"/>
          </p:nvPr>
        </p:nvSpPr>
        <p:spPr/>
        <p:txBody>
          <a:bodyPr/>
          <a:lstStyle/>
          <a:p>
            <a:r>
              <a:rPr lang="ka-GE" dirty="0" smtClean="0"/>
              <a:t>ეფექტური აღმოჩნდა კონსტანტის შემოღებაც მოწინააღმდეგისთვის გასაღებით მანიპულირების შესაზღუდად. საწყისი გასაღების კონსტანტასთან </a:t>
            </a:r>
            <a:r>
              <a:rPr lang="en-US" dirty="0" err="1" smtClean="0"/>
              <a:t>XOR</a:t>
            </a:r>
            <a:r>
              <a:rPr lang="ka-GE" dirty="0" smtClean="0"/>
              <a:t>-ით შეკრების შედეგი საშუალოდ 63 ბიტით განსხვავდება საწყისი გასაღებისგან. რაუნდული </a:t>
            </a:r>
            <a:r>
              <a:rPr lang="ka-GE" dirty="0" smtClean="0"/>
              <a:t>გასაღებების </a:t>
            </a:r>
            <a:r>
              <a:rPr lang="ka-GE" dirty="0" smtClean="0"/>
              <a:t>განსხვავება ამ საწყისი გასაღებების შემთხვევაში საშუალოდ 56.9 ბიტი </a:t>
            </a:r>
            <a:r>
              <a:rPr lang="ka-GE" dirty="0" smtClean="0"/>
              <a:t>იყო</a:t>
            </a:r>
          </a:p>
          <a:p>
            <a:r>
              <a:rPr lang="ka-GE" dirty="0" smtClean="0"/>
              <a:t>საწყისი გასაღების ყველა ბიტი თანაბრად მონაწილეობს რაუნდული გასაღებების გამომუშავებაში(თითოეული 32 ბიტის), რაც ასევე ერთერთი მოთხოვნა იყო</a:t>
            </a:r>
            <a:endParaRPr lang="en-US" dirty="0"/>
          </a:p>
        </p:txBody>
      </p:sp>
    </p:spTree>
    <p:extLst>
      <p:ext uri="{BB962C8B-B14F-4D97-AF65-F5344CB8AC3E}">
        <p14:creationId xmlns:p14="http://schemas.microsoft.com/office/powerpoint/2010/main" val="304223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a:t>ცდების შედეგები</a:t>
            </a:r>
            <a:endParaRPr lang="en-US" dirty="0"/>
          </a:p>
        </p:txBody>
      </p:sp>
      <p:sp>
        <p:nvSpPr>
          <p:cNvPr id="3" name="Content Placeholder 2"/>
          <p:cNvSpPr>
            <a:spLocks noGrp="1"/>
          </p:cNvSpPr>
          <p:nvPr>
            <p:ph idx="1"/>
          </p:nvPr>
        </p:nvSpPr>
        <p:spPr/>
        <p:txBody>
          <a:bodyPr/>
          <a:lstStyle/>
          <a:p>
            <a:r>
              <a:rPr lang="ka-GE" dirty="0" smtClean="0"/>
              <a:t>ასევე მნიშვნელოვანი შედეგი მივიღეთ ის, რომ რაუნდული გასაღებები მნიშვნელოვნად განსხვავდება ერთმანეთისგან(საშუალოდ 54.36 ბიტი) რაც საშუალებას მოგვცემს ღია ტექსტის სტრუქტურა კარგად დავმალოთ შიფროტექსტში</a:t>
            </a:r>
            <a:endParaRPr lang="en-US" dirty="0"/>
          </a:p>
        </p:txBody>
      </p:sp>
    </p:spTree>
    <p:extLst>
      <p:ext uri="{BB962C8B-B14F-4D97-AF65-F5344CB8AC3E}">
        <p14:creationId xmlns:p14="http://schemas.microsoft.com/office/powerpoint/2010/main" val="139488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დასკვნა</a:t>
            </a:r>
            <a:endParaRPr lang="en-US" dirty="0"/>
          </a:p>
        </p:txBody>
      </p:sp>
      <p:sp>
        <p:nvSpPr>
          <p:cNvPr id="3" name="Content Placeholder 2"/>
          <p:cNvSpPr>
            <a:spLocks noGrp="1"/>
          </p:cNvSpPr>
          <p:nvPr>
            <p:ph idx="1"/>
          </p:nvPr>
        </p:nvSpPr>
        <p:spPr/>
        <p:txBody>
          <a:bodyPr/>
          <a:lstStyle/>
          <a:p>
            <a:pPr marL="0" indent="0">
              <a:buNone/>
            </a:pPr>
            <a:r>
              <a:rPr lang="ka-GE" dirty="0" smtClean="0"/>
              <a:t>შედეგების გათვალისწინებით ვთვლით რომ აღწერილი პროცედურა დამაკმაყოფილებელია ამ ალგორითმისთვის რაუნდული გასაღებების გამოსამუშავებლად</a:t>
            </a:r>
            <a:endParaRPr lang="en-US" dirty="0"/>
          </a:p>
        </p:txBody>
      </p:sp>
    </p:spTree>
    <p:extLst>
      <p:ext uri="{BB962C8B-B14F-4D97-AF65-F5344CB8AC3E}">
        <p14:creationId xmlns:p14="http://schemas.microsoft.com/office/powerpoint/2010/main" val="342414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218883" y="274637"/>
            <a:ext cx="10360501" cy="944563"/>
          </a:xfrm>
        </p:spPr>
        <p:txBody>
          <a:bodyPr/>
          <a:lstStyle/>
          <a:p>
            <a:pPr algn="ctr"/>
            <a:r>
              <a:rPr lang="ka-GE" dirty="0" smtClean="0"/>
              <a:t>შინაარსი</a:t>
            </a:r>
            <a:endParaRPr lang="en-US" dirty="0"/>
          </a:p>
        </p:txBody>
      </p:sp>
      <p:sp>
        <p:nvSpPr>
          <p:cNvPr id="14" name="Content Placeholder 13"/>
          <p:cNvSpPr>
            <a:spLocks noGrp="1"/>
          </p:cNvSpPr>
          <p:nvPr>
            <p:ph idx="1"/>
          </p:nvPr>
        </p:nvSpPr>
        <p:spPr>
          <a:xfrm>
            <a:off x="1218883" y="1371600"/>
            <a:ext cx="10360501" cy="4792469"/>
          </a:xfrm>
        </p:spPr>
        <p:txBody>
          <a:bodyPr>
            <a:normAutofit fontScale="85000" lnSpcReduction="20000"/>
          </a:bodyPr>
          <a:lstStyle/>
          <a:p>
            <a:r>
              <a:rPr lang="ka-GE" dirty="0" smtClean="0"/>
              <a:t>სიმეტრიული შიფრები </a:t>
            </a:r>
            <a:r>
              <a:rPr lang="en-US" dirty="0" smtClean="0"/>
              <a:t>vs </a:t>
            </a:r>
            <a:r>
              <a:rPr lang="ka-GE" dirty="0" smtClean="0"/>
              <a:t>ასიმეტრიული შიფრები</a:t>
            </a:r>
            <a:endParaRPr lang="en-US" dirty="0" smtClean="0"/>
          </a:p>
          <a:p>
            <a:r>
              <a:rPr lang="ka-GE" dirty="0" smtClean="0"/>
              <a:t>სიმეტრიული ბლოკური შიფრების ნაკლი</a:t>
            </a:r>
            <a:endParaRPr lang="en-US" dirty="0" smtClean="0"/>
          </a:p>
          <a:p>
            <a:r>
              <a:rPr lang="en-US" dirty="0" smtClean="0"/>
              <a:t>Tweakable </a:t>
            </a:r>
            <a:r>
              <a:rPr lang="ka-GE" dirty="0" smtClean="0"/>
              <a:t>ბლოკური შიფრი</a:t>
            </a:r>
          </a:p>
          <a:p>
            <a:r>
              <a:rPr lang="ka-GE" dirty="0" smtClean="0"/>
              <a:t>მისი უპირატესობა</a:t>
            </a:r>
          </a:p>
          <a:p>
            <a:r>
              <a:rPr lang="ka-GE" dirty="0" smtClean="0"/>
              <a:t>ამოცანა</a:t>
            </a:r>
          </a:p>
          <a:p>
            <a:r>
              <a:rPr lang="ka-GE" dirty="0" smtClean="0"/>
              <a:t>მოთხოვნები</a:t>
            </a:r>
          </a:p>
          <a:p>
            <a:r>
              <a:rPr lang="ka-GE" dirty="0" smtClean="0"/>
              <a:t>რაუნდული გასაღებების გენერირება</a:t>
            </a:r>
          </a:p>
          <a:p>
            <a:r>
              <a:rPr lang="ka-GE" dirty="0" smtClean="0"/>
              <a:t>ჩატარებული სამუშაოები</a:t>
            </a:r>
          </a:p>
          <a:p>
            <a:r>
              <a:rPr lang="ka-GE" dirty="0" smtClean="0"/>
              <a:t>ცდების შედეგები</a:t>
            </a:r>
          </a:p>
          <a:p>
            <a:r>
              <a:rPr lang="ka-GE" dirty="0" smtClean="0"/>
              <a:t>დასკვნა</a:t>
            </a:r>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625600" y="457200"/>
            <a:ext cx="8937625" cy="1676400"/>
          </a:xfrm>
        </p:spPr>
        <p:txBody>
          <a:bodyPr>
            <a:normAutofit/>
          </a:bodyPr>
          <a:lstStyle/>
          <a:p>
            <a:pPr algn="ctr"/>
            <a:r>
              <a:rPr lang="ka-GE" dirty="0" smtClean="0"/>
              <a:t>სიმეტრიული </a:t>
            </a:r>
            <a:r>
              <a:rPr lang="ka-GE" dirty="0" smtClean="0"/>
              <a:t>შიფრები </a:t>
            </a:r>
            <a:r>
              <a:rPr lang="en-US" dirty="0" smtClean="0"/>
              <a:t>vs</a:t>
            </a:r>
            <a:r>
              <a:rPr lang="ka-GE" dirty="0" smtClean="0"/>
              <a:t> </a:t>
            </a:r>
            <a:r>
              <a:rPr lang="ka-GE" dirty="0" smtClean="0"/>
              <a:t>ასიმეტრიული შიფრები</a:t>
            </a:r>
            <a:endParaRPr lang="en-US" dirty="0"/>
          </a:p>
        </p:txBody>
      </p:sp>
      <p:sp>
        <p:nvSpPr>
          <p:cNvPr id="5" name="Text Placeholder 4"/>
          <p:cNvSpPr>
            <a:spLocks noGrp="1"/>
          </p:cNvSpPr>
          <p:nvPr>
            <p:ph type="body" idx="4294967295"/>
          </p:nvPr>
        </p:nvSpPr>
        <p:spPr>
          <a:xfrm>
            <a:off x="1625600" y="2819400"/>
            <a:ext cx="8937625" cy="2971800"/>
          </a:xfrm>
        </p:spPr>
        <p:txBody>
          <a:bodyPr/>
          <a:lstStyle/>
          <a:p>
            <a:pPr marL="0" indent="0">
              <a:buNone/>
            </a:pPr>
            <a:r>
              <a:rPr lang="ka-GE" dirty="0" smtClean="0">
                <a:solidFill>
                  <a:schemeClr val="tx1"/>
                </a:solidFill>
              </a:rPr>
              <a:t>სიმეტრიული ბლოკური შიფრები ასიმეტრიულთან შედარებით გამოირჩევა სისწრაფით, ამიტომაც მონაცემთა მიმოცვლისთვის ძირითადად სწორედ მათ იყენებენ</a:t>
            </a:r>
            <a:endParaRPr lang="en-US" dirty="0">
              <a:solidFill>
                <a:schemeClr val="tx1"/>
              </a:solidFill>
            </a:endParaRPr>
          </a:p>
        </p:txBody>
      </p:sp>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1625600" y="533400"/>
            <a:ext cx="8937625" cy="1392238"/>
          </a:xfrm>
        </p:spPr>
        <p:txBody>
          <a:bodyPr>
            <a:normAutofit/>
          </a:bodyPr>
          <a:lstStyle/>
          <a:p>
            <a:pPr algn="ctr"/>
            <a:r>
              <a:rPr lang="ka-GE" dirty="0" smtClean="0"/>
              <a:t>სიმეტრიული</a:t>
            </a:r>
            <a:r>
              <a:rPr lang="en-US" dirty="0" smtClean="0"/>
              <a:t> </a:t>
            </a:r>
            <a:r>
              <a:rPr lang="ka-GE" dirty="0" smtClean="0"/>
              <a:t>ბლოკური შიფრების ნაკლი</a:t>
            </a:r>
            <a:endParaRPr lang="en-US" sz="4400" dirty="0"/>
          </a:p>
        </p:txBody>
      </p:sp>
      <p:sp>
        <p:nvSpPr>
          <p:cNvPr id="4" name="TextBox 3"/>
          <p:cNvSpPr txBox="1"/>
          <p:nvPr/>
        </p:nvSpPr>
        <p:spPr>
          <a:xfrm>
            <a:off x="1903968" y="2571214"/>
            <a:ext cx="8380889" cy="3600986"/>
          </a:xfrm>
          <a:prstGeom prst="rect">
            <a:avLst/>
          </a:prstGeom>
          <a:noFill/>
        </p:spPr>
        <p:txBody>
          <a:bodyPr wrap="square" rtlCol="0">
            <a:spAutoFit/>
          </a:bodyPr>
          <a:lstStyle/>
          <a:p>
            <a:r>
              <a:rPr lang="ka-GE" sz="2800"/>
              <a:t>ისინი წარმოადგენენ დეტერმინირებულ შიფრებს. </a:t>
            </a:r>
            <a:r>
              <a:rPr lang="ka-GE" sz="2800" smtClean="0"/>
              <a:t>ერთი და იგივე გასაღებით ერთი და იგივე ღია ტექსტი გადადის ყოველთვის ერთსა და იმავე შიფროტექსტში.</a:t>
            </a:r>
          </a:p>
          <a:p>
            <a:r>
              <a:rPr lang="ka-GE" sz="2800" smtClean="0"/>
              <a:t>ამ ნაკლის გამოსასწორებლად 2002 წელს შემოტანილი იქნა </a:t>
            </a:r>
            <a:r>
              <a:rPr lang="en-US" sz="2800" smtClean="0"/>
              <a:t>tweakable </a:t>
            </a:r>
            <a:r>
              <a:rPr lang="ka-GE" sz="2800" smtClean="0"/>
              <a:t>ბლოკური შიფრის ცნება</a:t>
            </a:r>
            <a:endParaRPr lang="en-US" sz="2800"/>
          </a:p>
          <a:p>
            <a:endParaRPr lang="en-US" sz="3200"/>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Tweakable </a:t>
            </a:r>
            <a:r>
              <a:rPr lang="ka-GE" dirty="0" smtClean="0"/>
              <a:t>ბლოკური შიფრი</a:t>
            </a:r>
            <a:endParaRPr lang="en-US" dirty="0"/>
          </a:p>
        </p:txBody>
      </p:sp>
      <p:sp>
        <p:nvSpPr>
          <p:cNvPr id="3" name="Content Placeholder 2"/>
          <p:cNvSpPr>
            <a:spLocks noGrp="1"/>
          </p:cNvSpPr>
          <p:nvPr>
            <p:ph idx="1"/>
          </p:nvPr>
        </p:nvSpPr>
        <p:spPr/>
        <p:txBody>
          <a:bodyPr/>
          <a:lstStyle/>
          <a:p>
            <a:pPr marL="0" indent="0">
              <a:buNone/>
            </a:pPr>
            <a:r>
              <a:rPr lang="ka-GE" smtClean="0"/>
              <a:t>შიფრი, რომელიც ღია ტექსტის დასაშიფრად გასაღებთან ერთად ასევე იყენებს დამატებით კიდევ ერთ, ე.წ. </a:t>
            </a:r>
            <a:r>
              <a:rPr lang="en-US" smtClean="0"/>
              <a:t>tweak </a:t>
            </a:r>
            <a:r>
              <a:rPr lang="ka-GE" smtClean="0"/>
              <a:t>სიდიდეს</a:t>
            </a:r>
            <a:endParaRPr lang="en-US" smtClean="0"/>
          </a:p>
          <a:p>
            <a:pPr marL="0" indent="0">
              <a:buNone/>
            </a:pPr>
            <a:endParaRPr lang="en-US"/>
          </a:p>
        </p:txBody>
      </p:sp>
      <p:grpSp>
        <p:nvGrpSpPr>
          <p:cNvPr id="4" name="Group 3"/>
          <p:cNvGrpSpPr/>
          <p:nvPr/>
        </p:nvGrpSpPr>
        <p:grpSpPr>
          <a:xfrm>
            <a:off x="3732212" y="3653330"/>
            <a:ext cx="4438650" cy="2486025"/>
            <a:chOff x="0" y="0"/>
            <a:chExt cx="4438650" cy="2486025"/>
          </a:xfrm>
        </p:grpSpPr>
        <p:sp>
          <p:nvSpPr>
            <p:cNvPr id="5" name="Text Box 7"/>
            <p:cNvSpPr txBox="1"/>
            <p:nvPr/>
          </p:nvSpPr>
          <p:spPr>
            <a:xfrm>
              <a:off x="1514475" y="1085850"/>
              <a:ext cx="223520" cy="28575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C</a:t>
              </a:r>
              <a:endParaRPr lang="en-US" sz="1100">
                <a:solidFill>
                  <a:schemeClr val="tx1"/>
                </a:solidFill>
                <a:effectLst/>
                <a:ea typeface="Calibri" panose="020F0502020204030204" pitchFamily="34" charset="0"/>
                <a:cs typeface="Times New Roman" panose="02020603050405020304" pitchFamily="18" charset="0"/>
              </a:endParaRPr>
            </a:p>
          </p:txBody>
        </p:sp>
        <p:grpSp>
          <p:nvGrpSpPr>
            <p:cNvPr id="6" name="Group 5"/>
            <p:cNvGrpSpPr/>
            <p:nvPr/>
          </p:nvGrpSpPr>
          <p:grpSpPr>
            <a:xfrm>
              <a:off x="0" y="0"/>
              <a:ext cx="4438650" cy="2486025"/>
              <a:chOff x="0" y="0"/>
              <a:chExt cx="4438650" cy="2486025"/>
            </a:xfrm>
          </p:grpSpPr>
          <p:sp>
            <p:nvSpPr>
              <p:cNvPr id="7" name="Text Box 23"/>
              <p:cNvSpPr txBox="1"/>
              <p:nvPr/>
            </p:nvSpPr>
            <p:spPr>
              <a:xfrm>
                <a:off x="2905125" y="1333500"/>
                <a:ext cx="310896" cy="289836"/>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10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ბ)</a:t>
                </a:r>
                <a:endParaRPr lang="en-US" sz="1100">
                  <a:solidFill>
                    <a:schemeClr val="tx1"/>
                  </a:solidFill>
                  <a:effectLst/>
                  <a:ea typeface="Calibri" panose="020F0502020204030204" pitchFamily="34" charset="0"/>
                  <a:cs typeface="Times New Roman" panose="02020603050405020304" pitchFamily="18" charset="0"/>
                </a:endParaRPr>
              </a:p>
            </p:txBody>
          </p:sp>
          <p:grpSp>
            <p:nvGrpSpPr>
              <p:cNvPr id="8" name="Group 7"/>
              <p:cNvGrpSpPr/>
              <p:nvPr/>
            </p:nvGrpSpPr>
            <p:grpSpPr>
              <a:xfrm>
                <a:off x="0" y="0"/>
                <a:ext cx="4438650" cy="2486025"/>
                <a:chOff x="0" y="0"/>
                <a:chExt cx="4438650" cy="2486025"/>
              </a:xfrm>
            </p:grpSpPr>
            <p:sp>
              <p:nvSpPr>
                <p:cNvPr id="9" name="Text Box 5"/>
                <p:cNvSpPr txBox="1"/>
                <p:nvPr/>
              </p:nvSpPr>
              <p:spPr>
                <a:xfrm>
                  <a:off x="952500" y="561975"/>
                  <a:ext cx="189230" cy="30480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K</a:t>
                  </a:r>
                  <a:endParaRPr lang="en-US" sz="1100">
                    <a:solidFill>
                      <a:schemeClr val="tx1"/>
                    </a:solidFill>
                    <a:effectLst/>
                    <a:ea typeface="Calibri" panose="020F0502020204030204" pitchFamily="34" charset="0"/>
                    <a:cs typeface="Times New Roman" panose="02020603050405020304" pitchFamily="18" charset="0"/>
                  </a:endParaRPr>
                </a:p>
              </p:txBody>
            </p:sp>
            <p:grpSp>
              <p:nvGrpSpPr>
                <p:cNvPr id="10" name="Group 9"/>
                <p:cNvGrpSpPr/>
                <p:nvPr/>
              </p:nvGrpSpPr>
              <p:grpSpPr>
                <a:xfrm>
                  <a:off x="0" y="0"/>
                  <a:ext cx="4438650" cy="2486025"/>
                  <a:chOff x="0" y="0"/>
                  <a:chExt cx="4438650" cy="2486025"/>
                </a:xfrm>
              </p:grpSpPr>
              <p:grpSp>
                <p:nvGrpSpPr>
                  <p:cNvPr id="11" name="Group 10"/>
                  <p:cNvGrpSpPr/>
                  <p:nvPr/>
                </p:nvGrpSpPr>
                <p:grpSpPr>
                  <a:xfrm>
                    <a:off x="1171575" y="0"/>
                    <a:ext cx="2097024" cy="1607820"/>
                    <a:chOff x="0" y="0"/>
                    <a:chExt cx="2097024" cy="1607820"/>
                  </a:xfrm>
                </p:grpSpPr>
                <p:sp>
                  <p:nvSpPr>
                    <p:cNvPr id="13" name="Text Box 3"/>
                    <p:cNvSpPr txBox="1"/>
                    <p:nvPr/>
                  </p:nvSpPr>
                  <p:spPr>
                    <a:xfrm>
                      <a:off x="323850" y="0"/>
                      <a:ext cx="361950" cy="28575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M</a:t>
                      </a:r>
                      <a:endParaRPr lang="en-US" sz="1100">
                        <a:solidFill>
                          <a:schemeClr val="tx1"/>
                        </a:solidFill>
                        <a:effectLst/>
                        <a:ea typeface="Calibri" panose="020F0502020204030204" pitchFamily="34" charset="0"/>
                        <a:cs typeface="Times New Roman" panose="02020603050405020304" pitchFamily="18" charset="0"/>
                      </a:endParaRPr>
                    </a:p>
                  </p:txBody>
                </p:sp>
                <p:grpSp>
                  <p:nvGrpSpPr>
                    <p:cNvPr id="14" name="Group 13"/>
                    <p:cNvGrpSpPr/>
                    <p:nvPr/>
                  </p:nvGrpSpPr>
                  <p:grpSpPr>
                    <a:xfrm>
                      <a:off x="0" y="209550"/>
                      <a:ext cx="2097024" cy="935691"/>
                      <a:chOff x="0" y="0"/>
                      <a:chExt cx="2097024" cy="935691"/>
                    </a:xfrm>
                  </p:grpSpPr>
                  <p:sp>
                    <p:nvSpPr>
                      <p:cNvPr id="19" name="Rectangle 18"/>
                      <p:cNvSpPr/>
                      <p:nvPr/>
                    </p:nvSpPr>
                    <p:spPr>
                      <a:xfrm>
                        <a:off x="266700" y="342900"/>
                        <a:ext cx="419100" cy="276225"/>
                      </a:xfrm>
                      <a:prstGeom prst="rect">
                        <a:avLst/>
                      </a:prstGeom>
                      <a:solidFill>
                        <a:schemeClr val="bg1"/>
                      </a:solidFill>
                      <a:ln>
                        <a:solidFill>
                          <a:schemeClr val="tx1"/>
                        </a:solidFill>
                      </a:ln>
                    </p:spPr>
                    <p:style>
                      <a:lnRef idx="2">
                        <a:schemeClr val="dk1"/>
                      </a:lnRef>
                      <a:fillRef idx="100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E</a:t>
                        </a:r>
                        <a:endParaRPr lang="en-US" sz="1100">
                          <a:solidFill>
                            <a:schemeClr val="tx1"/>
                          </a:solidFill>
                          <a:effectLst/>
                          <a:ea typeface="Calibri" panose="020F0502020204030204" pitchFamily="34" charset="0"/>
                          <a:cs typeface="Times New Roman" panose="02020603050405020304" pitchFamily="18" charset="0"/>
                        </a:endParaRPr>
                      </a:p>
                    </p:txBody>
                  </p:sp>
                  <p:cxnSp>
                    <p:nvCxnSpPr>
                      <p:cNvPr id="20" name="Straight Arrow Connector 19"/>
                      <p:cNvCxnSpPr/>
                      <p:nvPr/>
                    </p:nvCxnSpPr>
                    <p:spPr>
                      <a:xfrm>
                        <a:off x="476250" y="0"/>
                        <a:ext cx="0" cy="342900"/>
                      </a:xfrm>
                      <a:prstGeom prst="straightConnector1">
                        <a:avLst/>
                      </a:prstGeom>
                      <a:ln>
                        <a:solidFill>
                          <a:schemeClr val="tx1"/>
                        </a:solidFill>
                        <a:tailEnd type="triangle"/>
                      </a:ln>
                    </p:spPr>
                    <p:style>
                      <a:lnRef idx="1">
                        <a:schemeClr val="accent4"/>
                      </a:lnRef>
                      <a:fillRef idx="0">
                        <a:schemeClr val="accent4"/>
                      </a:fillRef>
                      <a:effectRef idx="0">
                        <a:schemeClr val="accent4"/>
                      </a:effectRef>
                      <a:fontRef idx="minor">
                        <a:schemeClr val="tx1"/>
                      </a:fontRef>
                    </p:style>
                  </p:cxnSp>
                  <p:cxnSp>
                    <p:nvCxnSpPr>
                      <p:cNvPr id="21" name="Straight Arrow Connector 20"/>
                      <p:cNvCxnSpPr/>
                      <p:nvPr/>
                    </p:nvCxnSpPr>
                    <p:spPr>
                      <a:xfrm>
                        <a:off x="0" y="495300"/>
                        <a:ext cx="26670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a:off x="476250" y="619125"/>
                        <a:ext cx="0" cy="314325"/>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1676400" y="352425"/>
                        <a:ext cx="420624" cy="276225"/>
                      </a:xfrm>
                      <a:prstGeom prst="rect">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Ẽ</a:t>
                        </a:r>
                        <a:endParaRPr lang="en-US" sz="1100">
                          <a:solidFill>
                            <a:schemeClr val="tx1"/>
                          </a:solidFill>
                          <a:effectLst/>
                          <a:ea typeface="Calibri" panose="020F0502020204030204" pitchFamily="34" charset="0"/>
                          <a:cs typeface="Times New Roman" panose="02020603050405020304" pitchFamily="18" charset="0"/>
                        </a:endParaRPr>
                      </a:p>
                    </p:txBody>
                  </p:sp>
                  <p:cxnSp>
                    <p:nvCxnSpPr>
                      <p:cNvPr id="24" name="Straight Arrow Connector 23"/>
                      <p:cNvCxnSpPr/>
                      <p:nvPr/>
                    </p:nvCxnSpPr>
                    <p:spPr>
                      <a:xfrm>
                        <a:off x="1885950" y="0"/>
                        <a:ext cx="0" cy="34290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1409700" y="428625"/>
                        <a:ext cx="26670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1409700" y="571500"/>
                        <a:ext cx="264804"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1885950" y="628650"/>
                        <a:ext cx="0" cy="307041"/>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grpSp>
                <p:sp>
                  <p:nvSpPr>
                    <p:cNvPr id="15" name="Text Box 18"/>
                    <p:cNvSpPr txBox="1"/>
                    <p:nvPr/>
                  </p:nvSpPr>
                  <p:spPr>
                    <a:xfrm>
                      <a:off x="1733550" y="0"/>
                      <a:ext cx="302895" cy="248285"/>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M</a:t>
                      </a:r>
                      <a:endParaRPr lang="en-US" sz="1100">
                        <a:solidFill>
                          <a:schemeClr val="tx1"/>
                        </a:solidFill>
                        <a:effectLst/>
                        <a:ea typeface="Calibri" panose="020F0502020204030204" pitchFamily="34" charset="0"/>
                        <a:cs typeface="Times New Roman" panose="02020603050405020304" pitchFamily="18" charset="0"/>
                      </a:endParaRPr>
                    </a:p>
                  </p:txBody>
                </p:sp>
                <p:sp>
                  <p:nvSpPr>
                    <p:cNvPr id="16" name="Text Box 19"/>
                    <p:cNvSpPr txBox="1"/>
                    <p:nvPr/>
                  </p:nvSpPr>
                  <p:spPr>
                    <a:xfrm>
                      <a:off x="1209675" y="485775"/>
                      <a:ext cx="198387" cy="446856"/>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07000"/>
                        </a:lnSpc>
                        <a:spcBef>
                          <a:spcPts val="0"/>
                        </a:spcBef>
                        <a:spcAft>
                          <a:spcPts val="0"/>
                        </a:spcAft>
                      </a:pPr>
                      <a:r>
                        <a:rPr lang="en-US" sz="1100">
                          <a:solidFill>
                            <a:schemeClr val="tx1"/>
                          </a:solidFill>
                          <a:effectLst/>
                          <a:ea typeface="Calibri" panose="020F0502020204030204" pitchFamily="34" charset="0"/>
                          <a:cs typeface="Calibri" panose="020F0502020204030204" pitchFamily="34" charset="0"/>
                        </a:rPr>
                        <a:t>K</a:t>
                      </a:r>
                      <a:endParaRPr lang="en-US" sz="110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solidFill>
                            <a:schemeClr val="tx1"/>
                          </a:solidFill>
                          <a:effectLst/>
                          <a:ea typeface="Calibri" panose="020F0502020204030204" pitchFamily="34" charset="0"/>
                          <a:cs typeface="Calibri" panose="020F0502020204030204" pitchFamily="34" charset="0"/>
                        </a:rPr>
                        <a:t>T</a:t>
                      </a:r>
                      <a:endParaRPr lang="en-US" sz="1100">
                        <a:solidFill>
                          <a:schemeClr val="tx1"/>
                        </a:solidFill>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a:solidFill>
                            <a:schemeClr val="tx1"/>
                          </a:solidFill>
                          <a:effectLst/>
                          <a:ea typeface="Calibri" panose="020F0502020204030204" pitchFamily="34" charset="0"/>
                          <a:cs typeface="Times New Roman" panose="02020603050405020304" pitchFamily="18" charset="0"/>
                        </a:rPr>
                        <a:t> </a:t>
                      </a:r>
                    </a:p>
                  </p:txBody>
                </p:sp>
                <p:sp>
                  <p:nvSpPr>
                    <p:cNvPr id="17" name="Text Box 20"/>
                    <p:cNvSpPr txBox="1"/>
                    <p:nvPr/>
                  </p:nvSpPr>
                  <p:spPr>
                    <a:xfrm>
                      <a:off x="1743075" y="1085850"/>
                      <a:ext cx="257810" cy="24384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1100">
                          <a:solidFill>
                            <a:schemeClr val="tx1"/>
                          </a:solidFill>
                          <a:effectLst/>
                          <a:ea typeface="Calibri" panose="020F0502020204030204" pitchFamily="34" charset="0"/>
                          <a:cs typeface="Calibri" panose="020F0502020204030204" pitchFamily="34" charset="0"/>
                        </a:rPr>
                        <a:t>C</a:t>
                      </a:r>
                      <a:endParaRPr lang="en-US" sz="1100">
                        <a:solidFill>
                          <a:schemeClr val="tx1"/>
                        </a:solidFill>
                        <a:effectLst/>
                        <a:ea typeface="Calibri" panose="020F0502020204030204" pitchFamily="34" charset="0"/>
                        <a:cs typeface="Times New Roman" panose="02020603050405020304" pitchFamily="18" charset="0"/>
                      </a:endParaRPr>
                    </a:p>
                  </p:txBody>
                </p:sp>
                <p:sp>
                  <p:nvSpPr>
                    <p:cNvPr id="18" name="Text Box 22"/>
                    <p:cNvSpPr txBox="1"/>
                    <p:nvPr/>
                  </p:nvSpPr>
                  <p:spPr>
                    <a:xfrm>
                      <a:off x="342900" y="1314450"/>
                      <a:ext cx="314325" cy="29337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ka-GE" sz="110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ა)</a:t>
                      </a:r>
                      <a:endParaRPr lang="en-US" sz="1100">
                        <a:solidFill>
                          <a:schemeClr val="tx1"/>
                        </a:solidFill>
                        <a:effectLst/>
                        <a:ea typeface="Calibri" panose="020F0502020204030204" pitchFamily="34" charset="0"/>
                        <a:cs typeface="Times New Roman" panose="02020603050405020304" pitchFamily="18" charset="0"/>
                      </a:endParaRPr>
                    </a:p>
                  </p:txBody>
                </p:sp>
              </p:grpSp>
              <p:sp>
                <p:nvSpPr>
                  <p:cNvPr id="12" name="Text Box 24"/>
                  <p:cNvSpPr txBox="1"/>
                  <p:nvPr/>
                </p:nvSpPr>
                <p:spPr>
                  <a:xfrm>
                    <a:off x="0" y="1933575"/>
                    <a:ext cx="4438650" cy="552450"/>
                  </a:xfrm>
                  <a:prstGeom prst="rect">
                    <a:avLst/>
                  </a:prstGeom>
                  <a:noFill/>
                  <a:ln>
                    <a:noFill/>
                  </a:ln>
                </p:spPr>
                <p:style>
                  <a:lnRef idx="0">
                    <a:scrgbClr r="0" g="0" b="0"/>
                  </a:lnRef>
                  <a:fillRef idx="0">
                    <a:scrgbClr r="0" g="0" b="0"/>
                  </a:fillRef>
                  <a:effectRef idx="0">
                    <a:scrgbClr r="0" g="0" b="0"/>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ka-GE" sz="160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სქემა 1. სტანდარტული(ა) და </a:t>
                    </a:r>
                    <a:r>
                      <a:rPr lang="en-US" sz="160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tweakable</a:t>
                    </a:r>
                    <a:r>
                      <a:rPr lang="ka-GE" sz="160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(ბ) </a:t>
                    </a:r>
                    <a:r>
                      <a:rPr lang="ka-GE" sz="1600" smtClean="0">
                        <a:solidFill>
                          <a:schemeClr val="tx1"/>
                        </a:solidFill>
                        <a:effectLst/>
                        <a:latin typeface="Sylfaen" panose="010A0502050306030303" pitchFamily="18" charset="0"/>
                        <a:ea typeface="Calibri" panose="020F0502020204030204" pitchFamily="34" charset="0"/>
                        <a:cs typeface="Times New Roman" panose="02020603050405020304" pitchFamily="18" charset="0"/>
                      </a:rPr>
                      <a:t>შიფრები</a:t>
                    </a:r>
                    <a:endParaRPr lang="en-US" sz="1600">
                      <a:solidFill>
                        <a:schemeClr val="tx1"/>
                      </a:solidFill>
                      <a:effectLst/>
                      <a:ea typeface="Calibri" panose="020F0502020204030204" pitchFamily="34" charset="0"/>
                      <a:cs typeface="Times New Roman" panose="02020603050405020304" pitchFamily="18" charset="0"/>
                    </a:endParaRPr>
                  </a:p>
                </p:txBody>
              </p:sp>
            </p:grpSp>
          </p:grpSp>
        </p:grpSp>
      </p:grpSp>
    </p:spTree>
    <p:extLst>
      <p:ext uri="{BB962C8B-B14F-4D97-AF65-F5344CB8AC3E}">
        <p14:creationId xmlns:p14="http://schemas.microsoft.com/office/powerpoint/2010/main" val="3514932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74637"/>
            <a:ext cx="10360501" cy="1020763"/>
          </a:xfrm>
        </p:spPr>
        <p:txBody>
          <a:bodyPr/>
          <a:lstStyle/>
          <a:p>
            <a:pPr algn="ctr"/>
            <a:r>
              <a:rPr lang="ka-GE" dirty="0" smtClean="0"/>
              <a:t>უპირატესობა</a:t>
            </a:r>
            <a:endParaRPr lang="en-US" dirty="0"/>
          </a:p>
        </p:txBody>
      </p:sp>
      <p:sp>
        <p:nvSpPr>
          <p:cNvPr id="3" name="Content Placeholder 2"/>
          <p:cNvSpPr>
            <a:spLocks noGrp="1"/>
          </p:cNvSpPr>
          <p:nvPr>
            <p:ph idx="1"/>
          </p:nvPr>
        </p:nvSpPr>
        <p:spPr/>
        <p:txBody>
          <a:bodyPr/>
          <a:lstStyle/>
          <a:p>
            <a:pPr marL="0" indent="0">
              <a:buNone/>
            </a:pPr>
            <a:r>
              <a:rPr lang="en-US" smtClean="0"/>
              <a:t>Tweak</a:t>
            </a:r>
            <a:r>
              <a:rPr lang="ka-GE" smtClean="0"/>
              <a:t> სიდიდის გამოყენებით შესაძლებელია ერთი და იგივე ღია ტექსტი </a:t>
            </a:r>
            <a:r>
              <a:rPr lang="ka-GE"/>
              <a:t>ერთი და იგივე </a:t>
            </a:r>
            <a:r>
              <a:rPr lang="ka-GE" smtClean="0"/>
              <a:t>გასაღების გამოყენებით გადავიყვანოთ სხვადასხვა შიფროტექსტში, რაც უპირატესობაა, რადგან გასაღების შეცვლა ზოგჯერ სირთულესთან შეიძლება იყოს დაკავშირებული.</a:t>
            </a:r>
          </a:p>
          <a:p>
            <a:pPr marL="0" indent="0">
              <a:buNone/>
            </a:pPr>
            <a:endParaRPr lang="en-US"/>
          </a:p>
        </p:txBody>
      </p:sp>
    </p:spTree>
    <p:extLst>
      <p:ext uri="{BB962C8B-B14F-4D97-AF65-F5344CB8AC3E}">
        <p14:creationId xmlns:p14="http://schemas.microsoft.com/office/powerpoint/2010/main" val="280654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ამოცანა</a:t>
            </a:r>
            <a:endParaRPr lang="en-US" dirty="0"/>
          </a:p>
        </p:txBody>
      </p:sp>
      <p:sp>
        <p:nvSpPr>
          <p:cNvPr id="3" name="Content Placeholder 2"/>
          <p:cNvSpPr>
            <a:spLocks noGrp="1"/>
          </p:cNvSpPr>
          <p:nvPr>
            <p:ph idx="1"/>
          </p:nvPr>
        </p:nvSpPr>
        <p:spPr/>
        <p:txBody>
          <a:bodyPr/>
          <a:lstStyle/>
          <a:p>
            <a:pPr marL="0" indent="0">
              <a:buNone/>
            </a:pPr>
            <a:r>
              <a:rPr lang="ka-GE" smtClean="0"/>
              <a:t>გვაქვს სიმეტრიული </a:t>
            </a:r>
            <a:r>
              <a:rPr lang="en-US" smtClean="0"/>
              <a:t>tweakable </a:t>
            </a:r>
            <a:r>
              <a:rPr lang="ka-GE" smtClean="0"/>
              <a:t>ბლოკური შიფრი, რომელიც დაფუძნებულია ჰილის ალგორითმზე.</a:t>
            </a:r>
          </a:p>
          <a:p>
            <a:pPr marL="0" indent="0">
              <a:buNone/>
            </a:pPr>
            <a:r>
              <a:rPr lang="ka-GE" smtClean="0"/>
              <a:t>განსხვავება მათ შორის არის ის რომ, ჰილის ალგორითმში ღია ტექსტი გადადის რიცხვებში. მიღებული რიცხვებიდან აიღება ვექტორი და მრავლდება კვადრატულ მატრიცაზე რომელსაც გააჩნია შებრუნებული. ჩვენს შემთხვევაში ბიტური სტრიქონი(128 ბიტი), რომელიც მიიღება ღია ტექსტიდან, დაიყოფა ბაიტებად და მიიღება მატრიცა 4×4-ზე, რომლის ელემენტები გადადის ათობითში და მრავლდება თვითშებრუნებად მატრიცაზე ასევე ზომით 4×4.</a:t>
            </a:r>
          </a:p>
        </p:txBody>
      </p:sp>
    </p:spTree>
    <p:extLst>
      <p:ext uri="{BB962C8B-B14F-4D97-AF65-F5344CB8AC3E}">
        <p14:creationId xmlns:p14="http://schemas.microsoft.com/office/powerpoint/2010/main" val="36464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t>ამოცანა</a:t>
            </a:r>
            <a:endParaRPr lang="en-US" dirty="0"/>
          </a:p>
        </p:txBody>
      </p:sp>
      <p:sp>
        <p:nvSpPr>
          <p:cNvPr id="3" name="Content Placeholder 2"/>
          <p:cNvSpPr>
            <a:spLocks noGrp="1"/>
          </p:cNvSpPr>
          <p:nvPr>
            <p:ph idx="1"/>
          </p:nvPr>
        </p:nvSpPr>
        <p:spPr/>
        <p:txBody>
          <a:bodyPr/>
          <a:lstStyle/>
          <a:p>
            <a:pPr marL="0" indent="0">
              <a:buNone/>
            </a:pPr>
            <a:r>
              <a:rPr lang="ka-GE" smtClean="0"/>
              <a:t>ჩვენი მიზანია ამ ალგორითმისთვის საწყისი გასაღებიდან რაუნდული გასაღებების გამომუშავების მექანიზმის შექმნა და მისი ეფექტურობის შემოწმება.</a:t>
            </a:r>
            <a:endParaRPr lang="en-US"/>
          </a:p>
        </p:txBody>
      </p:sp>
    </p:spTree>
    <p:extLst>
      <p:ext uri="{BB962C8B-B14F-4D97-AF65-F5344CB8AC3E}">
        <p14:creationId xmlns:p14="http://schemas.microsoft.com/office/powerpoint/2010/main" val="64943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74637"/>
            <a:ext cx="10360501" cy="1096963"/>
          </a:xfrm>
        </p:spPr>
        <p:txBody>
          <a:bodyPr>
            <a:normAutofit/>
          </a:bodyPr>
          <a:lstStyle/>
          <a:p>
            <a:pPr algn="ctr"/>
            <a:r>
              <a:rPr lang="ka-GE" dirty="0" smtClean="0"/>
              <a:t>მოთხოვნები</a:t>
            </a:r>
            <a:endParaRPr lang="en-US" dirty="0"/>
          </a:p>
        </p:txBody>
      </p:sp>
      <p:sp>
        <p:nvSpPr>
          <p:cNvPr id="3" name="Content Placeholder 2"/>
          <p:cNvSpPr>
            <a:spLocks noGrp="1"/>
          </p:cNvSpPr>
          <p:nvPr>
            <p:ph idx="1"/>
          </p:nvPr>
        </p:nvSpPr>
        <p:spPr/>
        <p:txBody>
          <a:bodyPr/>
          <a:lstStyle/>
          <a:p>
            <a:r>
              <a:rPr lang="ka-GE" dirty="0" smtClean="0"/>
              <a:t>ყველა რაუნდის გასაღები უნდა განსხვავდებოდეს ერთმანეთისაგან</a:t>
            </a:r>
          </a:p>
          <a:p>
            <a:r>
              <a:rPr lang="ka-GE" dirty="0" smtClean="0"/>
              <a:t>საწყისი გასაღების ყველა ბიტი დაახლოებით თანაბრად უნდა მონაწილეობდეს ათივე რაუნდული გასაღების გამომუშავებაში</a:t>
            </a:r>
          </a:p>
          <a:p>
            <a:r>
              <a:rPr lang="ka-GE" dirty="0" smtClean="0"/>
              <a:t>თუ საწყის გასაღებში შევცვალეთ რომელიმე ბიტი რაუნდული გასაღებები მნიშვნელოვნად უნდა განსხვავდებოდნენ ერთმანეთისაგან </a:t>
            </a:r>
            <a:endParaRPr lang="en-US" dirty="0"/>
          </a:p>
        </p:txBody>
      </p:sp>
    </p:spTree>
    <p:extLst>
      <p:ext uri="{BB962C8B-B14F-4D97-AF65-F5344CB8AC3E}">
        <p14:creationId xmlns:p14="http://schemas.microsoft.com/office/powerpoint/2010/main" val="1342841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0</TotalTime>
  <Words>554</Words>
  <Application>Microsoft Office PowerPoint</Application>
  <PresentationFormat>Custom</PresentationFormat>
  <Paragraphs>66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Sylfaen</vt:lpstr>
      <vt:lpstr>Times New Roman</vt:lpstr>
      <vt:lpstr>Tech 16x9</vt:lpstr>
      <vt:lpstr>ახალი tweakable ტიპის სიმეტრიული ალგორითმის აგება</vt:lpstr>
      <vt:lpstr>შინაარსი</vt:lpstr>
      <vt:lpstr>სიმეტრიული შიფრები vs ასიმეტრიული შიფრები</vt:lpstr>
      <vt:lpstr>სიმეტრიული ბლოკური შიფრების ნაკლი</vt:lpstr>
      <vt:lpstr>Tweakable ბლოკური შიფრი</vt:lpstr>
      <vt:lpstr>უპირატესობა</vt:lpstr>
      <vt:lpstr>ამოცანა</vt:lpstr>
      <vt:lpstr>ამოცანა</vt:lpstr>
      <vt:lpstr>მოთხოვნები</vt:lpstr>
      <vt:lpstr>რაუნდული გასაღებების გენერირება</vt:lpstr>
      <vt:lpstr>რაუნდული გასაღებების გენერირება</vt:lpstr>
      <vt:lpstr>ჩატარებული სამუშაოები</vt:lpstr>
      <vt:lpstr>ცდების შედეგები</vt:lpstr>
      <vt:lpstr>ცდების შედეგები</vt:lpstr>
      <vt:lpstr>ცდების შედეგები</vt:lpstr>
      <vt:lpstr>დასკვნა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2016-07-06T08:23:19Z</dcterms:created>
  <dcterms:modified xsi:type="dcterms:W3CDTF">2016-07-06T21:48:42Z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